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8" r:id="rId3"/>
    <p:sldId id="259" r:id="rId4"/>
    <p:sldId id="260" r:id="rId5"/>
    <p:sldId id="261" r:id="rId6"/>
    <p:sldId id="263" r:id="rId7"/>
    <p:sldId id="264" r:id="rId8"/>
    <p:sldId id="265" r:id="rId9"/>
    <p:sldId id="262" r:id="rId10"/>
    <p:sldId id="269" r:id="rId11"/>
    <p:sldId id="268" r:id="rId12"/>
    <p:sldId id="267"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5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9" autoAdjust="0"/>
    <p:restoredTop sz="94660"/>
  </p:normalViewPr>
  <p:slideViewPr>
    <p:cSldViewPr snapToGrid="0" showGuides="1">
      <p:cViewPr varScale="1">
        <p:scale>
          <a:sx n="128" d="100"/>
          <a:sy n="128" d="100"/>
        </p:scale>
        <p:origin x="340" y="8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112615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07640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294103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50983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90613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892927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233738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097055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23815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061447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743988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10/26/2020</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195509554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27" r:id="rId4"/>
    <p:sldLayoutId id="2147483728" r:id="rId5"/>
    <p:sldLayoutId id="2147483733" r:id="rId6"/>
    <p:sldLayoutId id="2147483729" r:id="rId7"/>
    <p:sldLayoutId id="2147483730" r:id="rId8"/>
    <p:sldLayoutId id="2147483731" r:id="rId9"/>
    <p:sldLayoutId id="2147483732" r:id="rId10"/>
    <p:sldLayoutId id="2147483734"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www.forces.net/news/operation-michael-how-germany-tried-win-wwi" TargetMode="External"/><Relationship Id="rId2" Type="http://schemas.openxmlformats.org/officeDocument/2006/relationships/hyperlink" Target="https://apps.dtic.mil/dtic/tr/fulltext/u2/a273082.pdf" TargetMode="External"/><Relationship Id="rId1" Type="http://schemas.openxmlformats.org/officeDocument/2006/relationships/slideLayout" Target="../slideLayouts/slideLayout6.xml"/><Relationship Id="rId5" Type="http://schemas.openxmlformats.org/officeDocument/2006/relationships/hyperlink" Target="https://academic-eb-com.ezproxy.lib.gla.ac.uk/levels/collegiate/article/Second-Battle-of-the-Somme/68665" TargetMode="External"/><Relationship Id="rId4" Type="http://schemas.openxmlformats.org/officeDocument/2006/relationships/hyperlink" Target="http://www.awm.gov.au/visit/exhibitions/1918/battles/michae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359F798-DD45-41EF-A5BA-5F8FBE637F7C}"/>
              </a:ext>
            </a:extLst>
          </p:cNvPr>
          <p:cNvSpPr>
            <a:spLocks noGrp="1"/>
          </p:cNvSpPr>
          <p:nvPr>
            <p:ph type="subTitle" idx="1"/>
          </p:nvPr>
        </p:nvSpPr>
        <p:spPr>
          <a:xfrm>
            <a:off x="256761" y="732182"/>
            <a:ext cx="4177716" cy="1066800"/>
          </a:xfrm>
        </p:spPr>
        <p:txBody>
          <a:bodyPr>
            <a:normAutofit/>
          </a:bodyPr>
          <a:lstStyle/>
          <a:p>
            <a:pPr algn="l"/>
            <a:r>
              <a:rPr lang="en-US" sz="2200" b="1" i="0" dirty="0">
                <a:solidFill>
                  <a:srgbClr val="666666"/>
                </a:solidFill>
                <a:effectLst/>
              </a:rPr>
              <a:t>Mod, Sim&amp;Military Gaming</a:t>
            </a:r>
          </a:p>
          <a:p>
            <a:pPr algn="l"/>
            <a:r>
              <a:rPr lang="en-US" sz="2200" b="1" i="0" dirty="0">
                <a:solidFill>
                  <a:srgbClr val="666666"/>
                </a:solidFill>
                <a:effectLst/>
              </a:rPr>
              <a:t>INTA-6742-OCY</a:t>
            </a:r>
          </a:p>
        </p:txBody>
      </p:sp>
      <p:sp>
        <p:nvSpPr>
          <p:cNvPr id="25" name="Rectangle 10">
            <a:extLst>
              <a:ext uri="{FF2B5EF4-FFF2-40B4-BE49-F238E27FC236}">
                <a16:creationId xmlns:a16="http://schemas.microsoft.com/office/drawing/2014/main" id="{50F155B6-ACA8-4C58-AAB6-CAFC981FF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796" y="0"/>
            <a:ext cx="6098204" cy="6882727"/>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2">
            <a:extLst>
              <a:ext uri="{FF2B5EF4-FFF2-40B4-BE49-F238E27FC236}">
                <a16:creationId xmlns:a16="http://schemas.microsoft.com/office/drawing/2014/main" id="{A5C31099-1BBD-40CE-BC60-FCE507419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1428" cy="6858000"/>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hape&#10;&#10;Description automatically generated">
            <a:extLst>
              <a:ext uri="{FF2B5EF4-FFF2-40B4-BE49-F238E27FC236}">
                <a16:creationId xmlns:a16="http://schemas.microsoft.com/office/drawing/2014/main" id="{5F95B5C9-FF28-4591-BF60-77293733419C}"/>
              </a:ext>
            </a:extLst>
          </p:cNvPr>
          <p:cNvPicPr>
            <a:picLocks noChangeAspect="1"/>
          </p:cNvPicPr>
          <p:nvPr/>
        </p:nvPicPr>
        <p:blipFill>
          <a:blip r:embed="rId2"/>
          <a:stretch>
            <a:fillRect/>
          </a:stretch>
        </p:blipFill>
        <p:spPr>
          <a:xfrm>
            <a:off x="84483" y="5857708"/>
            <a:ext cx="2743200" cy="635170"/>
          </a:xfrm>
          <a:prstGeom prst="rect">
            <a:avLst/>
          </a:prstGeom>
        </p:spPr>
      </p:pic>
      <p:pic>
        <p:nvPicPr>
          <p:cNvPr id="7" name="Picture 4" descr="A group of people standing next to a horse&#10;&#10;Description automatically generated">
            <a:extLst>
              <a:ext uri="{FF2B5EF4-FFF2-40B4-BE49-F238E27FC236}">
                <a16:creationId xmlns:a16="http://schemas.microsoft.com/office/drawing/2014/main" id="{D48A4A6B-3155-45B4-BA6D-11FFDD71A5C1}"/>
              </a:ext>
            </a:extLst>
          </p:cNvPr>
          <p:cNvPicPr>
            <a:picLocks noChangeAspect="1"/>
          </p:cNvPicPr>
          <p:nvPr/>
        </p:nvPicPr>
        <p:blipFill>
          <a:blip r:embed="rId3"/>
          <a:stretch>
            <a:fillRect/>
          </a:stretch>
        </p:blipFill>
        <p:spPr>
          <a:xfrm>
            <a:off x="4492455" y="-14057"/>
            <a:ext cx="7757523" cy="4783444"/>
          </a:xfrm>
          <a:prstGeom prst="rect">
            <a:avLst/>
          </a:prstGeom>
        </p:spPr>
      </p:pic>
      <p:sp>
        <p:nvSpPr>
          <p:cNvPr id="120" name="TextBox 119">
            <a:extLst>
              <a:ext uri="{FF2B5EF4-FFF2-40B4-BE49-F238E27FC236}">
                <a16:creationId xmlns:a16="http://schemas.microsoft.com/office/drawing/2014/main" id="{4D08B171-B2B6-4055-9CC5-4857CDBD7F54}"/>
              </a:ext>
            </a:extLst>
          </p:cNvPr>
          <p:cNvSpPr txBox="1"/>
          <p:nvPr/>
        </p:nvSpPr>
        <p:spPr>
          <a:xfrm>
            <a:off x="84483" y="2019918"/>
            <a:ext cx="4295594" cy="1877437"/>
          </a:xfrm>
          <a:prstGeom prst="rect">
            <a:avLst/>
          </a:prstGeom>
          <a:noFill/>
        </p:spPr>
        <p:txBody>
          <a:bodyPr wrap="square">
            <a:spAutoFit/>
          </a:bodyPr>
          <a:lstStyle/>
          <a:p>
            <a:pPr algn="ctr"/>
            <a:r>
              <a:rPr lang="en-US" sz="4400" b="1" dirty="0">
                <a:solidFill>
                  <a:schemeClr val="tx1">
                    <a:alpha val="56000"/>
                  </a:schemeClr>
                </a:solidFill>
                <a:ea typeface="Microsoft Sans Serif"/>
                <a:cs typeface="Microsoft Sans Serif"/>
              </a:rPr>
              <a:t>Group 1</a:t>
            </a:r>
          </a:p>
          <a:p>
            <a:pPr algn="ctr"/>
            <a:r>
              <a:rPr lang="en-US" sz="1800" b="1" dirty="0">
                <a:solidFill>
                  <a:schemeClr val="accent3">
                    <a:lumMod val="75000"/>
                  </a:schemeClr>
                </a:solidFill>
                <a:ea typeface="+mj-lt"/>
                <a:cs typeface="+mj-lt"/>
              </a:rPr>
              <a:t>Bisi Adedokun </a:t>
            </a:r>
            <a:endParaRPr lang="en-US" sz="1800" b="1" dirty="0">
              <a:solidFill>
                <a:schemeClr val="accent3">
                  <a:lumMod val="75000"/>
                </a:schemeClr>
              </a:solidFill>
            </a:endParaRPr>
          </a:p>
          <a:p>
            <a:pPr algn="ctr"/>
            <a:r>
              <a:rPr lang="en-US" sz="1800" b="1" dirty="0">
                <a:solidFill>
                  <a:schemeClr val="accent3">
                    <a:lumMod val="75000"/>
                  </a:schemeClr>
                </a:solidFill>
                <a:ea typeface="+mj-lt"/>
                <a:cs typeface="+mj-lt"/>
              </a:rPr>
              <a:t>Rakesh Baboeram </a:t>
            </a:r>
            <a:endParaRPr lang="en-US" sz="1800" b="1" dirty="0">
              <a:solidFill>
                <a:schemeClr val="accent3">
                  <a:lumMod val="75000"/>
                </a:schemeClr>
              </a:solidFill>
            </a:endParaRPr>
          </a:p>
          <a:p>
            <a:pPr algn="ctr"/>
            <a:r>
              <a:rPr lang="en-US" sz="1800" b="1" dirty="0">
                <a:solidFill>
                  <a:schemeClr val="accent3">
                    <a:lumMod val="75000"/>
                  </a:schemeClr>
                </a:solidFill>
                <a:ea typeface="+mj-lt"/>
                <a:cs typeface="+mj-lt"/>
              </a:rPr>
              <a:t>Bryan Dobbs </a:t>
            </a:r>
            <a:endParaRPr lang="en-US" sz="1800" b="1" dirty="0">
              <a:solidFill>
                <a:schemeClr val="accent3">
                  <a:lumMod val="75000"/>
                </a:schemeClr>
              </a:solidFill>
            </a:endParaRPr>
          </a:p>
          <a:p>
            <a:pPr algn="ctr"/>
            <a:r>
              <a:rPr lang="en-US" sz="1800" b="1" dirty="0">
                <a:solidFill>
                  <a:schemeClr val="accent3">
                    <a:lumMod val="75000"/>
                  </a:schemeClr>
                </a:solidFill>
                <a:ea typeface="+mj-lt"/>
                <a:cs typeface="+mj-lt"/>
              </a:rPr>
              <a:t>Jim Webb</a:t>
            </a:r>
            <a:endParaRPr lang="en-US" dirty="0">
              <a:solidFill>
                <a:schemeClr val="accent3">
                  <a:lumMod val="75000"/>
                </a:schemeClr>
              </a:solidFill>
            </a:endParaRPr>
          </a:p>
        </p:txBody>
      </p:sp>
      <p:sp>
        <p:nvSpPr>
          <p:cNvPr id="122" name="TextBox 121">
            <a:extLst>
              <a:ext uri="{FF2B5EF4-FFF2-40B4-BE49-F238E27FC236}">
                <a16:creationId xmlns:a16="http://schemas.microsoft.com/office/drawing/2014/main" id="{2AD42318-CF31-4A81-9F28-32A579F71C28}"/>
              </a:ext>
            </a:extLst>
          </p:cNvPr>
          <p:cNvSpPr txBox="1"/>
          <p:nvPr/>
        </p:nvSpPr>
        <p:spPr>
          <a:xfrm>
            <a:off x="6124510" y="5195746"/>
            <a:ext cx="6125468" cy="1569660"/>
          </a:xfrm>
          <a:prstGeom prst="rect">
            <a:avLst/>
          </a:prstGeom>
          <a:noFill/>
        </p:spPr>
        <p:txBody>
          <a:bodyPr wrap="square">
            <a:spAutoFit/>
          </a:bodyPr>
          <a:lstStyle/>
          <a:p>
            <a:pPr algn="ctr"/>
            <a:r>
              <a:rPr lang="en-US" sz="3200" dirty="0">
                <a:solidFill>
                  <a:schemeClr val="bg1"/>
                </a:solidFill>
              </a:rPr>
              <a:t>Operation Michael </a:t>
            </a:r>
          </a:p>
          <a:p>
            <a:pPr algn="ctr"/>
            <a:r>
              <a:rPr lang="en-US" sz="3200" dirty="0">
                <a:solidFill>
                  <a:schemeClr val="bg1"/>
                </a:solidFill>
              </a:rPr>
              <a:t>Second Battle of the Somme</a:t>
            </a:r>
          </a:p>
          <a:p>
            <a:pPr algn="ctr"/>
            <a:r>
              <a:rPr lang="en-US" sz="3200" dirty="0">
                <a:solidFill>
                  <a:schemeClr val="bg1"/>
                </a:solidFill>
              </a:rPr>
              <a:t>1918 (03/21 - 04/09</a:t>
            </a:r>
            <a:endParaRPr lang="en-US" sz="3200" dirty="0"/>
          </a:p>
        </p:txBody>
      </p:sp>
      <p:sp>
        <p:nvSpPr>
          <p:cNvPr id="126" name="TextBox 125">
            <a:extLst>
              <a:ext uri="{FF2B5EF4-FFF2-40B4-BE49-F238E27FC236}">
                <a16:creationId xmlns:a16="http://schemas.microsoft.com/office/drawing/2014/main" id="{204C50DF-15F0-407A-BD39-31748A5C1BF2}"/>
              </a:ext>
            </a:extLst>
          </p:cNvPr>
          <p:cNvSpPr txBox="1"/>
          <p:nvPr/>
        </p:nvSpPr>
        <p:spPr>
          <a:xfrm>
            <a:off x="291548" y="4235389"/>
            <a:ext cx="4295594" cy="707886"/>
          </a:xfrm>
          <a:prstGeom prst="rect">
            <a:avLst/>
          </a:prstGeom>
          <a:noFill/>
        </p:spPr>
        <p:txBody>
          <a:bodyPr wrap="square">
            <a:spAutoFit/>
          </a:bodyPr>
          <a:lstStyle/>
          <a:p>
            <a:pPr algn="ctr"/>
            <a:r>
              <a:rPr lang="en-US" sz="2000" b="1" dirty="0">
                <a:solidFill>
                  <a:schemeClr val="tx1">
                    <a:alpha val="56000"/>
                  </a:schemeClr>
                </a:solidFill>
                <a:ea typeface="Microsoft Sans Serif"/>
                <a:cs typeface="Microsoft Sans Serif"/>
              </a:rPr>
              <a:t>Operation Michael Model Development Presentation</a:t>
            </a:r>
            <a:endParaRPr lang="en-US" sz="2000" dirty="0">
              <a:solidFill>
                <a:schemeClr val="accent3">
                  <a:lumMod val="75000"/>
                </a:schemeClr>
              </a:solidFill>
            </a:endParaRPr>
          </a:p>
        </p:txBody>
      </p:sp>
    </p:spTree>
    <p:extLst>
      <p:ext uri="{BB962C8B-B14F-4D97-AF65-F5344CB8AC3E}">
        <p14:creationId xmlns:p14="http://schemas.microsoft.com/office/powerpoint/2010/main" val="2875606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E79-D87B-4764-B9A1-5D6052A8C7FF}"/>
              </a:ext>
            </a:extLst>
          </p:cNvPr>
          <p:cNvSpPr>
            <a:spLocks noGrp="1"/>
          </p:cNvSpPr>
          <p:nvPr>
            <p:ph type="title"/>
          </p:nvPr>
        </p:nvSpPr>
        <p:spPr>
          <a:xfrm>
            <a:off x="838199" y="681037"/>
            <a:ext cx="10646465" cy="685593"/>
          </a:xfrm>
        </p:spPr>
        <p:txBody>
          <a:bodyPr>
            <a:normAutofit/>
          </a:bodyPr>
          <a:lstStyle/>
          <a:p>
            <a:r>
              <a:rPr lang="en-US" sz="3600" dirty="0"/>
              <a:t>Model Implementation and Status Code</a:t>
            </a:r>
          </a:p>
        </p:txBody>
      </p:sp>
      <p:pic>
        <p:nvPicPr>
          <p:cNvPr id="10" name="Picture 5" descr="Text&#10;&#10;Description automatically generated">
            <a:extLst>
              <a:ext uri="{FF2B5EF4-FFF2-40B4-BE49-F238E27FC236}">
                <a16:creationId xmlns:a16="http://schemas.microsoft.com/office/drawing/2014/main" id="{5706BD41-6209-491E-8FF1-92DE5D646974}"/>
              </a:ext>
            </a:extLst>
          </p:cNvPr>
          <p:cNvPicPr>
            <a:picLocks noChangeAspect="1"/>
          </p:cNvPicPr>
          <p:nvPr/>
        </p:nvPicPr>
        <p:blipFill>
          <a:blip r:embed="rId2"/>
          <a:stretch>
            <a:fillRect/>
          </a:stretch>
        </p:blipFill>
        <p:spPr>
          <a:xfrm>
            <a:off x="1450189" y="1542140"/>
            <a:ext cx="3505200" cy="4076446"/>
          </a:xfrm>
          <a:prstGeom prst="rect">
            <a:avLst/>
          </a:prstGeom>
        </p:spPr>
      </p:pic>
      <p:grpSp>
        <p:nvGrpSpPr>
          <p:cNvPr id="11" name="Group 10">
            <a:extLst>
              <a:ext uri="{FF2B5EF4-FFF2-40B4-BE49-F238E27FC236}">
                <a16:creationId xmlns:a16="http://schemas.microsoft.com/office/drawing/2014/main" id="{B4C36D90-3855-4111-BEFF-2CAA3F9AB19B}"/>
              </a:ext>
            </a:extLst>
          </p:cNvPr>
          <p:cNvGrpSpPr/>
          <p:nvPr/>
        </p:nvGrpSpPr>
        <p:grpSpPr>
          <a:xfrm>
            <a:off x="7195933" y="1542140"/>
            <a:ext cx="3684494" cy="4328586"/>
            <a:chOff x="7223311" y="1073095"/>
            <a:chExt cx="3684494" cy="4328586"/>
          </a:xfrm>
        </p:grpSpPr>
        <p:pic>
          <p:nvPicPr>
            <p:cNvPr id="12" name="Picture 6" descr="Text&#10;&#10;Description automatically generated">
              <a:extLst>
                <a:ext uri="{FF2B5EF4-FFF2-40B4-BE49-F238E27FC236}">
                  <a16:creationId xmlns:a16="http://schemas.microsoft.com/office/drawing/2014/main" id="{55532E86-6511-4CF7-99ED-0EFE9274F70C}"/>
                </a:ext>
              </a:extLst>
            </p:cNvPr>
            <p:cNvPicPr>
              <a:picLocks noChangeAspect="1"/>
            </p:cNvPicPr>
            <p:nvPr/>
          </p:nvPicPr>
          <p:blipFill>
            <a:blip r:embed="rId3"/>
            <a:stretch>
              <a:fillRect/>
            </a:stretch>
          </p:blipFill>
          <p:spPr>
            <a:xfrm>
              <a:off x="7223311" y="1073095"/>
              <a:ext cx="2743200" cy="2156867"/>
            </a:xfrm>
            <a:prstGeom prst="rect">
              <a:avLst/>
            </a:prstGeom>
          </p:spPr>
        </p:pic>
        <p:pic>
          <p:nvPicPr>
            <p:cNvPr id="13" name="Picture 8" descr="Text&#10;&#10;Description automatically generated">
              <a:extLst>
                <a:ext uri="{FF2B5EF4-FFF2-40B4-BE49-F238E27FC236}">
                  <a16:creationId xmlns:a16="http://schemas.microsoft.com/office/drawing/2014/main" id="{53596B49-0586-4CF2-B3D2-DCC27D041EBD}"/>
                </a:ext>
              </a:extLst>
            </p:cNvPr>
            <p:cNvPicPr>
              <a:picLocks noChangeAspect="1"/>
            </p:cNvPicPr>
            <p:nvPr/>
          </p:nvPicPr>
          <p:blipFill>
            <a:blip r:embed="rId4"/>
            <a:stretch>
              <a:fillRect/>
            </a:stretch>
          </p:blipFill>
          <p:spPr>
            <a:xfrm>
              <a:off x="7223311" y="3428554"/>
              <a:ext cx="3684494" cy="1973127"/>
            </a:xfrm>
            <a:prstGeom prst="rect">
              <a:avLst/>
            </a:prstGeom>
          </p:spPr>
        </p:pic>
      </p:grpSp>
    </p:spTree>
    <p:extLst>
      <p:ext uri="{BB962C8B-B14F-4D97-AF65-F5344CB8AC3E}">
        <p14:creationId xmlns:p14="http://schemas.microsoft.com/office/powerpoint/2010/main" val="3280940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E79-D87B-4764-B9A1-5D6052A8C7FF}"/>
              </a:ext>
            </a:extLst>
          </p:cNvPr>
          <p:cNvSpPr>
            <a:spLocks noGrp="1"/>
          </p:cNvSpPr>
          <p:nvPr>
            <p:ph type="title"/>
          </p:nvPr>
        </p:nvSpPr>
        <p:spPr>
          <a:xfrm>
            <a:off x="838200" y="681037"/>
            <a:ext cx="10515600" cy="685593"/>
          </a:xfrm>
        </p:spPr>
        <p:txBody>
          <a:bodyPr>
            <a:normAutofit/>
          </a:bodyPr>
          <a:lstStyle/>
          <a:p>
            <a:r>
              <a:rPr lang="en-US" sz="3600" dirty="0"/>
              <a:t>Running Model</a:t>
            </a:r>
          </a:p>
        </p:txBody>
      </p:sp>
      <p:pic>
        <p:nvPicPr>
          <p:cNvPr id="8" name="Picture 2" descr="Map&#10;&#10;Description automatically generated">
            <a:extLst>
              <a:ext uri="{FF2B5EF4-FFF2-40B4-BE49-F238E27FC236}">
                <a16:creationId xmlns:a16="http://schemas.microsoft.com/office/drawing/2014/main" id="{001317DE-A1F5-4E03-B586-05A4DA185F4F}"/>
              </a:ext>
            </a:extLst>
          </p:cNvPr>
          <p:cNvPicPr>
            <a:picLocks noChangeAspect="1"/>
          </p:cNvPicPr>
          <p:nvPr/>
        </p:nvPicPr>
        <p:blipFill>
          <a:blip r:embed="rId2"/>
          <a:stretch>
            <a:fillRect/>
          </a:stretch>
        </p:blipFill>
        <p:spPr>
          <a:xfrm>
            <a:off x="1237238" y="1426265"/>
            <a:ext cx="8577261" cy="4813824"/>
          </a:xfrm>
          <a:prstGeom prst="rect">
            <a:avLst/>
          </a:prstGeom>
        </p:spPr>
      </p:pic>
    </p:spTree>
    <p:extLst>
      <p:ext uri="{BB962C8B-B14F-4D97-AF65-F5344CB8AC3E}">
        <p14:creationId xmlns:p14="http://schemas.microsoft.com/office/powerpoint/2010/main" val="77772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E79-D87B-4764-B9A1-5D6052A8C7FF}"/>
              </a:ext>
            </a:extLst>
          </p:cNvPr>
          <p:cNvSpPr>
            <a:spLocks noGrp="1"/>
          </p:cNvSpPr>
          <p:nvPr>
            <p:ph type="title"/>
          </p:nvPr>
        </p:nvSpPr>
        <p:spPr>
          <a:xfrm>
            <a:off x="838200" y="681037"/>
            <a:ext cx="10515600" cy="685593"/>
          </a:xfrm>
        </p:spPr>
        <p:txBody>
          <a:bodyPr>
            <a:normAutofit/>
          </a:bodyPr>
          <a:lstStyle/>
          <a:p>
            <a:r>
              <a:rPr lang="en-US" sz="3600" dirty="0"/>
              <a:t>Model Next Steps and Challenges</a:t>
            </a:r>
          </a:p>
        </p:txBody>
      </p:sp>
      <p:sp>
        <p:nvSpPr>
          <p:cNvPr id="6" name="TextBox 5">
            <a:extLst>
              <a:ext uri="{FF2B5EF4-FFF2-40B4-BE49-F238E27FC236}">
                <a16:creationId xmlns:a16="http://schemas.microsoft.com/office/drawing/2014/main" id="{81239743-0354-4C22-AA4F-1B7A3767261D}"/>
              </a:ext>
            </a:extLst>
          </p:cNvPr>
          <p:cNvSpPr txBox="1"/>
          <p:nvPr/>
        </p:nvSpPr>
        <p:spPr>
          <a:xfrm>
            <a:off x="658126" y="1582340"/>
            <a:ext cx="10866295"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Refine the battle/fighting piece within the model</a:t>
            </a:r>
          </a:p>
          <a:p>
            <a:pPr marL="285750" indent="-285750">
              <a:spcBef>
                <a:spcPct val="0"/>
              </a:spcBef>
              <a:buClr>
                <a:schemeClr val="accent3">
                  <a:lumMod val="75000"/>
                </a:schemeClr>
              </a:buClr>
              <a:buFont typeface="Wingdings" panose="05000000000000000000" pitchFamily="2" charset="2"/>
              <a:buChar char="§"/>
            </a:pPr>
            <a:endParaRPr lang="en-US" sz="16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Implement correct speed/reinforcement speed coefficients</a:t>
            </a:r>
          </a:p>
          <a:p>
            <a:pPr marL="285750" indent="-285750">
              <a:buClr>
                <a:schemeClr val="accent3">
                  <a:lumMod val="75000"/>
                </a:schemeClr>
              </a:buClr>
              <a:buFont typeface="Wingdings" panose="05000000000000000000" pitchFamily="2" charset="2"/>
              <a:buChar char="§"/>
            </a:pPr>
            <a:endParaRPr lang="en-US" sz="16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Challenges continue to be around learning a new skill</a:t>
            </a:r>
          </a:p>
          <a:p>
            <a:pPr marL="285750" indent="-285750">
              <a:buClr>
                <a:schemeClr val="accent3">
                  <a:lumMod val="75000"/>
                </a:schemeClr>
              </a:buClr>
              <a:buFont typeface="Wingdings" panose="05000000000000000000" pitchFamily="2" charset="2"/>
              <a:buChar char="§"/>
            </a:pPr>
            <a:endParaRPr lang="en-US" sz="16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Continue to learn more about reinforcement travel speeds and implement as historically accurate as possible</a:t>
            </a:r>
          </a:p>
          <a:p>
            <a:pPr marL="285750" indent="-285750">
              <a:buClr>
                <a:schemeClr val="accent3">
                  <a:lumMod val="75000"/>
                </a:schemeClr>
              </a:buClr>
              <a:buFont typeface="Wingdings" panose="05000000000000000000" pitchFamily="2" charset="2"/>
              <a:buChar char="§"/>
            </a:pPr>
            <a:endParaRPr lang="en-US" sz="16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Refine and setup a "Win condition" in order to validate the research question</a:t>
            </a:r>
          </a:p>
          <a:p>
            <a:pPr marL="285750" indent="-285750">
              <a:spcBef>
                <a:spcPct val="0"/>
              </a:spcBef>
              <a:buFont typeface="Arial"/>
              <a:buChar char="•"/>
            </a:pPr>
            <a:endParaRPr lang="en-US" dirty="0">
              <a:solidFill>
                <a:srgbClr val="0070C0"/>
              </a:solidFill>
            </a:endParaRPr>
          </a:p>
          <a:p>
            <a:pPr marL="285750" indent="-285750">
              <a:buFont typeface="Arial"/>
              <a:buChar char="•"/>
            </a:pPr>
            <a:endParaRPr lang="en-US" dirty="0">
              <a:solidFill>
                <a:srgbClr val="0070C0"/>
              </a:solidFill>
            </a:endParaRPr>
          </a:p>
          <a:p>
            <a:pPr marL="285750" indent="-285750">
              <a:buFont typeface="Arial"/>
              <a:buChar char="•"/>
            </a:pPr>
            <a:endParaRPr lang="en-US" dirty="0">
              <a:solidFill>
                <a:srgbClr val="0070C0"/>
              </a:solidFill>
            </a:endParaRPr>
          </a:p>
        </p:txBody>
      </p:sp>
    </p:spTree>
    <p:extLst>
      <p:ext uri="{BB962C8B-B14F-4D97-AF65-F5344CB8AC3E}">
        <p14:creationId xmlns:p14="http://schemas.microsoft.com/office/powerpoint/2010/main" val="234416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E79-D87B-4764-B9A1-5D6052A8C7FF}"/>
              </a:ext>
            </a:extLst>
          </p:cNvPr>
          <p:cNvSpPr>
            <a:spLocks noGrp="1"/>
          </p:cNvSpPr>
          <p:nvPr>
            <p:ph type="title"/>
          </p:nvPr>
        </p:nvSpPr>
        <p:spPr>
          <a:xfrm>
            <a:off x="838200" y="681037"/>
            <a:ext cx="10515600" cy="685593"/>
          </a:xfrm>
        </p:spPr>
        <p:txBody>
          <a:bodyPr>
            <a:normAutofit/>
          </a:bodyPr>
          <a:lstStyle/>
          <a:p>
            <a:r>
              <a:rPr lang="en-US" sz="3600" dirty="0"/>
              <a:t>References</a:t>
            </a:r>
          </a:p>
        </p:txBody>
      </p:sp>
      <p:sp>
        <p:nvSpPr>
          <p:cNvPr id="4" name="TextBox 3">
            <a:extLst>
              <a:ext uri="{FF2B5EF4-FFF2-40B4-BE49-F238E27FC236}">
                <a16:creationId xmlns:a16="http://schemas.microsoft.com/office/drawing/2014/main" id="{235C99E8-8236-4259-833C-7E9A006D7D29}"/>
              </a:ext>
            </a:extLst>
          </p:cNvPr>
          <p:cNvSpPr txBox="1"/>
          <p:nvPr/>
        </p:nvSpPr>
        <p:spPr>
          <a:xfrm>
            <a:off x="552864" y="1317660"/>
            <a:ext cx="11086272" cy="5047536"/>
          </a:xfrm>
          <a:prstGeom prst="rect">
            <a:avLst/>
          </a:prstGeom>
          <a:noFill/>
        </p:spPr>
        <p:txBody>
          <a:bodyPr wrap="square">
            <a:spAutoFit/>
          </a:bodyPr>
          <a:lstStyle/>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Biddle, Stephen. Military Power - EXPLAINING VICTORY AND DEFEAT IN MODERN BATTLE. Princeton: Princeton University Press, 2004.</a:t>
            </a:r>
          </a:p>
          <a:p>
            <a:pPr marL="359410" indent="-359410">
              <a:buClr>
                <a:schemeClr val="accent3">
                  <a:lumMod val="75000"/>
                </a:schemeClr>
              </a:buClr>
              <a:buFont typeface="Wingdings" panose="05000000000000000000" pitchFamily="2" charset="2"/>
              <a:buChar char="§"/>
            </a:pPr>
            <a:endParaRPr lang="en-US" sz="1400" dirty="0">
              <a:solidFill>
                <a:schemeClr val="accent3">
                  <a:lumMod val="75000"/>
                </a:schemeClr>
              </a:solidFill>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Hussey, J. (1997) ‘The movement of German divisions to the western front, winter 1917-1918’, </a:t>
            </a:r>
            <a:r>
              <a:rPr lang="en-US" sz="1400" i="1" dirty="0">
                <a:solidFill>
                  <a:schemeClr val="accent3">
                    <a:lumMod val="75000"/>
                  </a:schemeClr>
                </a:solidFill>
                <a:ea typeface="+mn-lt"/>
                <a:cs typeface="+mn-lt"/>
              </a:rPr>
              <a:t>War in History</a:t>
            </a:r>
            <a:r>
              <a:rPr lang="en-US" sz="1400" dirty="0">
                <a:solidFill>
                  <a:schemeClr val="accent3">
                    <a:lumMod val="75000"/>
                  </a:schemeClr>
                </a:solidFill>
                <a:ea typeface="+mn-lt"/>
                <a:cs typeface="+mn-lt"/>
              </a:rPr>
              <a:t>, 4(2), pp. 213–220. </a:t>
            </a:r>
            <a:r>
              <a:rPr lang="en-US" sz="1400" dirty="0" err="1">
                <a:solidFill>
                  <a:schemeClr val="accent3">
                    <a:lumMod val="75000"/>
                  </a:schemeClr>
                </a:solidFill>
                <a:ea typeface="+mn-lt"/>
                <a:cs typeface="+mn-lt"/>
              </a:rPr>
              <a:t>doi</a:t>
            </a:r>
            <a:r>
              <a:rPr lang="en-US" sz="1400" dirty="0">
                <a:solidFill>
                  <a:schemeClr val="accent3">
                    <a:lumMod val="75000"/>
                  </a:schemeClr>
                </a:solidFill>
                <a:ea typeface="+mn-lt"/>
                <a:cs typeface="+mn-lt"/>
              </a:rPr>
              <a:t>: 10.1177/096834459700400204.</a:t>
            </a:r>
          </a:p>
          <a:p>
            <a:pPr>
              <a:buClr>
                <a:schemeClr val="accent3">
                  <a:lumMod val="75000"/>
                </a:schemeClr>
              </a:buClr>
            </a:pPr>
            <a:r>
              <a:rPr lang="en-US" sz="1400" dirty="0">
                <a:solidFill>
                  <a:schemeClr val="accent3">
                    <a:lumMod val="75000"/>
                  </a:schemeClr>
                </a:solidFill>
                <a:ea typeface="+mn-lt"/>
                <a:cs typeface="+mn-lt"/>
              </a:rPr>
              <a:t> </a:t>
            </a: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Stackpole, Patrick (1993) "German Tactics In the 'Michael' Offensive March 1918", Masters Thesis - U.S. Army Command and General Staff College, </a:t>
            </a:r>
            <a:r>
              <a:rPr lang="en-US" sz="1400" dirty="0">
                <a:solidFill>
                  <a:schemeClr val="accent3">
                    <a:lumMod val="75000"/>
                  </a:schemeClr>
                </a:solidFill>
                <a:ea typeface="+mn-lt"/>
                <a:cs typeface="+mn-lt"/>
                <a:hlinkClick r:id="rId2">
                  <a:extLst>
                    <a:ext uri="{A12FA001-AC4F-418D-AE19-62706E023703}">
                      <ahyp:hlinkClr xmlns:ahyp="http://schemas.microsoft.com/office/drawing/2018/hyperlinkcolor" val="tx"/>
                    </a:ext>
                  </a:extLst>
                </a:hlinkClick>
              </a:rPr>
              <a:t>https://apps.dtic.mil/dtic/tr/fulltext/u2/a273082.pdf</a:t>
            </a:r>
          </a:p>
          <a:p>
            <a:pPr marL="359410" indent="-359410">
              <a:buClr>
                <a:schemeClr val="accent3">
                  <a:lumMod val="75000"/>
                </a:schemeClr>
              </a:buClr>
              <a:buFont typeface="Wingdings" panose="05000000000000000000" pitchFamily="2" charset="2"/>
              <a:buChar char="§"/>
            </a:pPr>
            <a:endParaRPr lang="en-US" sz="1400" dirty="0">
              <a:solidFill>
                <a:schemeClr val="accent3">
                  <a:lumMod val="75000"/>
                </a:schemeClr>
              </a:solidFill>
              <a:ea typeface="+mn-lt"/>
              <a:cs typeface="+mn-lt"/>
              <a:hlinkClick r:id="rId2">
                <a:extLst>
                  <a:ext uri="{A12FA001-AC4F-418D-AE19-62706E023703}">
                    <ahyp:hlinkClr xmlns:ahyp="http://schemas.microsoft.com/office/drawing/2018/hyperlinkcolor" val="tx"/>
                  </a:ext>
                </a:extLst>
              </a:hlinkClick>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Van Emden, Richard "1918 – The Decisive Year In Soldiers' Own Words and Photographs", Pen and Sword Press, 2018.</a:t>
            </a:r>
          </a:p>
          <a:p>
            <a:pPr marL="359410" indent="-359410">
              <a:buClr>
                <a:schemeClr val="accent3">
                  <a:lumMod val="75000"/>
                </a:schemeClr>
              </a:buClr>
              <a:buFont typeface="Wingdings" panose="05000000000000000000" pitchFamily="2" charset="2"/>
              <a:buChar char="§"/>
            </a:pPr>
            <a:endParaRPr lang="en-US" sz="1400" dirty="0">
              <a:solidFill>
                <a:schemeClr val="accent3">
                  <a:lumMod val="75000"/>
                </a:schemeClr>
              </a:solidFill>
              <a:ea typeface="+mn-lt"/>
              <a:cs typeface="+mn-lt"/>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“Operation Michael – How Germany Tried To Win WWI.” </a:t>
            </a:r>
            <a:r>
              <a:rPr lang="en-US" sz="1400" i="1" dirty="0">
                <a:solidFill>
                  <a:schemeClr val="accent3">
                    <a:lumMod val="75000"/>
                  </a:schemeClr>
                </a:solidFill>
                <a:ea typeface="+mn-lt"/>
                <a:cs typeface="+mn-lt"/>
              </a:rPr>
              <a:t>Forces Network</a:t>
            </a:r>
            <a:r>
              <a:rPr lang="en-US" sz="1400" dirty="0">
                <a:solidFill>
                  <a:schemeClr val="accent3">
                    <a:lumMod val="75000"/>
                  </a:schemeClr>
                </a:solidFill>
                <a:ea typeface="+mn-lt"/>
                <a:cs typeface="+mn-lt"/>
              </a:rPr>
              <a:t>, </a:t>
            </a:r>
            <a:r>
              <a:rPr lang="en-US" sz="1400" u="sng" dirty="0">
                <a:solidFill>
                  <a:schemeClr val="accent3">
                    <a:lumMod val="75000"/>
                  </a:schemeClr>
                </a:solidFill>
                <a:ea typeface="+mn-lt"/>
                <a:cs typeface="+mn-lt"/>
                <a:hlinkClick r:id="rId3">
                  <a:extLst>
                    <a:ext uri="{A12FA001-AC4F-418D-AE19-62706E023703}">
                      <ahyp:hlinkClr xmlns:ahyp="http://schemas.microsoft.com/office/drawing/2018/hyperlinkcolor" val="tx"/>
                    </a:ext>
                  </a:extLst>
                </a:hlinkClick>
              </a:rPr>
              <a:t>www.forces.net/news/operation-michael-how-germany-tried-win-wwi</a:t>
            </a:r>
            <a:r>
              <a:rPr lang="en-US" sz="1400" dirty="0">
                <a:solidFill>
                  <a:schemeClr val="accent3">
                    <a:lumMod val="75000"/>
                  </a:schemeClr>
                </a:solidFill>
                <a:ea typeface="+mn-lt"/>
                <a:cs typeface="+mn-lt"/>
              </a:rPr>
              <a:t>.</a:t>
            </a:r>
          </a:p>
          <a:p>
            <a:pPr>
              <a:buClr>
                <a:schemeClr val="accent3">
                  <a:lumMod val="75000"/>
                </a:schemeClr>
              </a:buClr>
            </a:pPr>
            <a:r>
              <a:rPr lang="en-US" sz="1400" dirty="0">
                <a:solidFill>
                  <a:schemeClr val="accent3">
                    <a:lumMod val="75000"/>
                  </a:schemeClr>
                </a:solidFill>
                <a:ea typeface="+mn-lt"/>
                <a:cs typeface="+mn-lt"/>
              </a:rPr>
              <a:t> </a:t>
            </a:r>
            <a:endParaRPr lang="en-US" sz="1400" dirty="0">
              <a:solidFill>
                <a:schemeClr val="accent3">
                  <a:lumMod val="75000"/>
                </a:schemeClr>
              </a:solidFill>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“Operation Michael.” </a:t>
            </a:r>
            <a:r>
              <a:rPr lang="en-US" sz="1400" i="1" dirty="0">
                <a:solidFill>
                  <a:schemeClr val="accent3">
                    <a:lumMod val="75000"/>
                  </a:schemeClr>
                </a:solidFill>
                <a:ea typeface="+mn-lt"/>
                <a:cs typeface="+mn-lt"/>
              </a:rPr>
              <a:t>Wikipedia</a:t>
            </a:r>
            <a:r>
              <a:rPr lang="en-US" sz="1400" dirty="0">
                <a:solidFill>
                  <a:schemeClr val="accent3">
                    <a:lumMod val="75000"/>
                  </a:schemeClr>
                </a:solidFill>
                <a:ea typeface="+mn-lt"/>
                <a:cs typeface="+mn-lt"/>
              </a:rPr>
              <a:t>, Wikimedia Foundation, 26 Aug. 2020, en.wikipedia.org/wiki/</a:t>
            </a:r>
            <a:r>
              <a:rPr lang="en-US" sz="1400" dirty="0" err="1">
                <a:solidFill>
                  <a:schemeClr val="accent3">
                    <a:lumMod val="75000"/>
                  </a:schemeClr>
                </a:solidFill>
                <a:ea typeface="+mn-lt"/>
                <a:cs typeface="+mn-lt"/>
              </a:rPr>
              <a:t>Operation_Michael</a:t>
            </a:r>
            <a:r>
              <a:rPr lang="en-US" sz="1400" dirty="0">
                <a:solidFill>
                  <a:schemeClr val="accent3">
                    <a:lumMod val="75000"/>
                  </a:schemeClr>
                </a:solidFill>
                <a:ea typeface="+mn-lt"/>
                <a:cs typeface="+mn-lt"/>
              </a:rPr>
              <a:t>.</a:t>
            </a:r>
          </a:p>
          <a:p>
            <a:pPr>
              <a:buClr>
                <a:schemeClr val="accent3">
                  <a:lumMod val="75000"/>
                </a:schemeClr>
              </a:buClr>
            </a:pPr>
            <a:r>
              <a:rPr lang="en-US" sz="1400" dirty="0">
                <a:solidFill>
                  <a:schemeClr val="accent3">
                    <a:lumMod val="75000"/>
                  </a:schemeClr>
                </a:solidFill>
                <a:ea typeface="+mn-lt"/>
                <a:cs typeface="+mn-lt"/>
              </a:rPr>
              <a:t> </a:t>
            </a: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“Operation Michael: The German Offensive of March 21 1918: The Australian War Memorial.”  </a:t>
            </a:r>
            <a:r>
              <a:rPr lang="en-US" sz="1400" i="1" dirty="0">
                <a:solidFill>
                  <a:schemeClr val="accent3">
                    <a:lumMod val="75000"/>
                  </a:schemeClr>
                </a:solidFill>
                <a:ea typeface="+mn-lt"/>
                <a:cs typeface="+mn-lt"/>
              </a:rPr>
              <a:t>Home</a:t>
            </a:r>
            <a:r>
              <a:rPr lang="en-US" sz="1400" dirty="0">
                <a:solidFill>
                  <a:schemeClr val="accent3">
                    <a:lumMod val="75000"/>
                  </a:schemeClr>
                </a:solidFill>
                <a:ea typeface="+mn-lt"/>
                <a:cs typeface="+mn-lt"/>
              </a:rPr>
              <a:t>, </a:t>
            </a:r>
            <a:r>
              <a:rPr lang="en-US" sz="1400" u="sng" dirty="0">
                <a:solidFill>
                  <a:schemeClr val="accent3">
                    <a:lumMod val="75000"/>
                  </a:schemeClr>
                </a:solidFill>
                <a:ea typeface="+mn-lt"/>
                <a:cs typeface="+mn-lt"/>
                <a:hlinkClick r:id="rId4">
                  <a:extLst>
                    <a:ext uri="{A12FA001-AC4F-418D-AE19-62706E023703}">
                      <ahyp:hlinkClr xmlns:ahyp="http://schemas.microsoft.com/office/drawing/2018/hyperlinkcolor" val="tx"/>
                    </a:ext>
                  </a:extLst>
                </a:hlinkClick>
              </a:rPr>
              <a:t>www.awm.gov.au/visit/exhibitions/1918/battles/michael</a:t>
            </a:r>
            <a:r>
              <a:rPr lang="en-US" sz="1400" dirty="0">
                <a:solidFill>
                  <a:schemeClr val="accent3">
                    <a:lumMod val="75000"/>
                  </a:schemeClr>
                </a:solidFill>
                <a:ea typeface="+mn-lt"/>
                <a:cs typeface="+mn-lt"/>
              </a:rPr>
              <a:t>. </a:t>
            </a:r>
          </a:p>
          <a:p>
            <a:pPr marL="359410" indent="-359410">
              <a:buClr>
                <a:schemeClr val="accent3">
                  <a:lumMod val="75000"/>
                </a:schemeClr>
              </a:buClr>
              <a:buFont typeface="Wingdings" panose="05000000000000000000" pitchFamily="2" charset="2"/>
              <a:buChar char="§"/>
            </a:pPr>
            <a:endParaRPr lang="en-US" sz="1400" dirty="0">
              <a:solidFill>
                <a:schemeClr val="accent3">
                  <a:lumMod val="75000"/>
                </a:schemeClr>
              </a:solidFill>
              <a:ea typeface="+mn-lt"/>
              <a:cs typeface="+mn-lt"/>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“Spring Offensive.” </a:t>
            </a:r>
            <a:r>
              <a:rPr lang="en-US" sz="1400" i="1" dirty="0">
                <a:solidFill>
                  <a:schemeClr val="accent3">
                    <a:lumMod val="75000"/>
                  </a:schemeClr>
                </a:solidFill>
                <a:ea typeface="+mn-lt"/>
                <a:cs typeface="+mn-lt"/>
              </a:rPr>
              <a:t>Wikipedia</a:t>
            </a:r>
            <a:r>
              <a:rPr lang="en-US" sz="1400" dirty="0">
                <a:solidFill>
                  <a:schemeClr val="accent3">
                    <a:lumMod val="75000"/>
                  </a:schemeClr>
                </a:solidFill>
                <a:ea typeface="+mn-lt"/>
                <a:cs typeface="+mn-lt"/>
              </a:rPr>
              <a:t>, Wikimedia Foundation, 28 Aug. 2020, en.wikipedia.org/wiki/</a:t>
            </a:r>
            <a:r>
              <a:rPr lang="en-US" sz="1400" dirty="0" err="1">
                <a:solidFill>
                  <a:schemeClr val="accent3">
                    <a:lumMod val="75000"/>
                  </a:schemeClr>
                </a:solidFill>
                <a:ea typeface="+mn-lt"/>
                <a:cs typeface="+mn-lt"/>
              </a:rPr>
              <a:t>Spring_Offensive</a:t>
            </a:r>
            <a:r>
              <a:rPr lang="en-US" sz="1400" dirty="0">
                <a:solidFill>
                  <a:schemeClr val="accent3">
                    <a:lumMod val="75000"/>
                  </a:schemeClr>
                </a:solidFill>
                <a:ea typeface="+mn-lt"/>
                <a:cs typeface="+mn-lt"/>
              </a:rPr>
              <a:t>.</a:t>
            </a:r>
          </a:p>
          <a:p>
            <a:pPr marL="359410" indent="-359410">
              <a:buClr>
                <a:schemeClr val="accent3">
                  <a:lumMod val="75000"/>
                </a:schemeClr>
              </a:buClr>
              <a:buFont typeface="Wingdings" panose="05000000000000000000" pitchFamily="2" charset="2"/>
              <a:buChar char="§"/>
            </a:pPr>
            <a:endParaRPr lang="en-US" sz="1400" dirty="0">
              <a:solidFill>
                <a:schemeClr val="accent3">
                  <a:lumMod val="75000"/>
                </a:schemeClr>
              </a:solidFill>
              <a:ea typeface="+mn-lt"/>
              <a:cs typeface="+mn-lt"/>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"Second Battle of the Somme." </a:t>
            </a:r>
            <a:r>
              <a:rPr lang="en-US" sz="1400" i="1" dirty="0">
                <a:solidFill>
                  <a:schemeClr val="accent3">
                    <a:lumMod val="75000"/>
                  </a:schemeClr>
                </a:solidFill>
                <a:ea typeface="+mn-lt"/>
                <a:cs typeface="+mn-lt"/>
              </a:rPr>
              <a:t>Britannica Academic</a:t>
            </a:r>
            <a:r>
              <a:rPr lang="en-US" sz="1400" dirty="0">
                <a:solidFill>
                  <a:schemeClr val="accent3">
                    <a:lumMod val="75000"/>
                  </a:schemeClr>
                </a:solidFill>
                <a:ea typeface="+mn-lt"/>
                <a:cs typeface="+mn-lt"/>
              </a:rPr>
              <a:t>, </a:t>
            </a:r>
            <a:r>
              <a:rPr lang="en-US" sz="1400" dirty="0" err="1">
                <a:solidFill>
                  <a:schemeClr val="accent3">
                    <a:lumMod val="75000"/>
                  </a:schemeClr>
                </a:solidFill>
                <a:ea typeface="+mn-lt"/>
                <a:cs typeface="+mn-lt"/>
              </a:rPr>
              <a:t>Encyclopædia</a:t>
            </a:r>
            <a:r>
              <a:rPr lang="en-US" sz="1400" dirty="0">
                <a:solidFill>
                  <a:schemeClr val="accent3">
                    <a:lumMod val="75000"/>
                  </a:schemeClr>
                </a:solidFill>
                <a:ea typeface="+mn-lt"/>
                <a:cs typeface="+mn-lt"/>
              </a:rPr>
              <a:t> Britannica, 9 Aug. 2007. </a:t>
            </a:r>
            <a:r>
              <a:rPr lang="en-US" sz="1400" u="sng" dirty="0">
                <a:solidFill>
                  <a:schemeClr val="accent3">
                    <a:lumMod val="75000"/>
                  </a:schemeClr>
                </a:solidFill>
                <a:ea typeface="+mn-lt"/>
                <a:cs typeface="+mn-lt"/>
                <a:hlinkClick r:id="rId5">
                  <a:extLst>
                    <a:ext uri="{A12FA001-AC4F-418D-AE19-62706E023703}">
                      <ahyp:hlinkClr xmlns:ahyp="http://schemas.microsoft.com/office/drawing/2018/hyperlinkcolor" val="tx"/>
                    </a:ext>
                  </a:extLst>
                </a:hlinkClick>
              </a:rPr>
              <a:t>academic-eb-com.ezproxy.lib.gla.ac.uk/levels/collegiate/article/Second-Battle-of-the-Somme/68665</a:t>
            </a:r>
            <a:r>
              <a:rPr lang="en-US" sz="1400" dirty="0">
                <a:solidFill>
                  <a:schemeClr val="accent3">
                    <a:lumMod val="75000"/>
                  </a:schemeClr>
                </a:solidFill>
                <a:ea typeface="+mn-lt"/>
                <a:cs typeface="+mn-lt"/>
              </a:rPr>
              <a:t>. Accessed 26 Sep. 2020.</a:t>
            </a:r>
          </a:p>
        </p:txBody>
      </p:sp>
    </p:spTree>
    <p:extLst>
      <p:ext uri="{BB962C8B-B14F-4D97-AF65-F5344CB8AC3E}">
        <p14:creationId xmlns:p14="http://schemas.microsoft.com/office/powerpoint/2010/main" val="3101596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75AC4-B841-440A-8940-064C3F4FAF81}"/>
              </a:ext>
            </a:extLst>
          </p:cNvPr>
          <p:cNvSpPr>
            <a:spLocks noGrp="1"/>
          </p:cNvSpPr>
          <p:nvPr>
            <p:ph type="title"/>
          </p:nvPr>
        </p:nvSpPr>
        <p:spPr>
          <a:xfrm>
            <a:off x="839788" y="685800"/>
            <a:ext cx="3932237" cy="420573"/>
          </a:xfrm>
        </p:spPr>
        <p:txBody>
          <a:bodyPr>
            <a:noAutofit/>
          </a:bodyPr>
          <a:lstStyle/>
          <a:p>
            <a:r>
              <a:rPr lang="en-US" sz="3600" dirty="0"/>
              <a:t>Introduction</a:t>
            </a:r>
          </a:p>
        </p:txBody>
      </p:sp>
      <p:sp>
        <p:nvSpPr>
          <p:cNvPr id="4" name="Text Placeholder 3">
            <a:extLst>
              <a:ext uri="{FF2B5EF4-FFF2-40B4-BE49-F238E27FC236}">
                <a16:creationId xmlns:a16="http://schemas.microsoft.com/office/drawing/2014/main" id="{8048F930-B095-4E9B-8F6F-ACDBB563984F}"/>
              </a:ext>
            </a:extLst>
          </p:cNvPr>
          <p:cNvSpPr>
            <a:spLocks noGrp="1"/>
          </p:cNvSpPr>
          <p:nvPr>
            <p:ph type="body" sz="half" idx="2"/>
          </p:nvPr>
        </p:nvSpPr>
        <p:spPr>
          <a:xfrm>
            <a:off x="839787" y="1106373"/>
            <a:ext cx="5118722" cy="4762615"/>
          </a:xfrm>
        </p:spPr>
        <p:txBody>
          <a:bodyPr>
            <a:normAutofit fontScale="85000" lnSpcReduction="10000"/>
          </a:bodyPr>
          <a:lstStyle/>
          <a:p>
            <a:r>
              <a:rPr lang="en-US" sz="1900" b="1" dirty="0"/>
              <a:t>Second Battle of the Somme</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alpha val="70000"/>
                  </a:schemeClr>
                </a:solidFill>
                <a:ea typeface="+mn-lt"/>
                <a:cs typeface="+mn-lt"/>
              </a:rPr>
              <a:t>German Spring Offensive (aka Operation Michael) March 21 – April 9, 1918.</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alpha val="70000"/>
                  </a:schemeClr>
                </a:solidFill>
                <a:ea typeface="+mn-lt"/>
                <a:cs typeface="+mn-lt"/>
              </a:rPr>
              <a:t>The Second Battle of the Somme is significant because it broke the three-year trench stalemate on the Western Front and inaugurated an eight-month period in which more ground changed hands than in the rest of the war in the west put together.</a:t>
            </a:r>
            <a:endParaRPr lang="en-US" sz="1700" dirty="0">
              <a:solidFill>
                <a:schemeClr val="accent3">
                  <a:lumMod val="75000"/>
                  <a:alpha val="70000"/>
                </a:schemeClr>
              </a:solidFill>
            </a:endParaRPr>
          </a:p>
          <a:p>
            <a:r>
              <a:rPr lang="en-US" sz="1900" b="1" dirty="0"/>
              <a:t>Focus on German combat load policy (amount of materials carried)</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alpha val="70000"/>
                  </a:schemeClr>
                </a:solidFill>
              </a:rPr>
              <a:t>For Operation Michael, Germans lightened the combat load to accelerate an anticipated advance.</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alpha val="70000"/>
                  </a:schemeClr>
                </a:solidFill>
              </a:rPr>
              <a:t>German forces initial advance was into a  40-mile "desert."</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alpha val="70000"/>
                  </a:schemeClr>
                </a:solidFill>
              </a:rPr>
              <a:t>Lack of food and water played a pivotal role in historical outcome</a:t>
            </a:r>
          </a:p>
          <a:p>
            <a:endParaRPr lang="en-US" b="1" dirty="0"/>
          </a:p>
          <a:p>
            <a:endParaRPr lang="en-US" b="1" dirty="0"/>
          </a:p>
        </p:txBody>
      </p:sp>
      <p:pic>
        <p:nvPicPr>
          <p:cNvPr id="12" name="Content Placeholder 11" descr="Diagram&#10;&#10;Description automatically generated">
            <a:extLst>
              <a:ext uri="{FF2B5EF4-FFF2-40B4-BE49-F238E27FC236}">
                <a16:creationId xmlns:a16="http://schemas.microsoft.com/office/drawing/2014/main" id="{A1325690-270E-4EFA-A002-D15DE66179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492790"/>
            <a:ext cx="5583133" cy="5530204"/>
          </a:xfrm>
        </p:spPr>
      </p:pic>
      <p:sp>
        <p:nvSpPr>
          <p:cNvPr id="13" name="TextBox 12">
            <a:extLst>
              <a:ext uri="{FF2B5EF4-FFF2-40B4-BE49-F238E27FC236}">
                <a16:creationId xmlns:a16="http://schemas.microsoft.com/office/drawing/2014/main" id="{DE66F07F-F66C-4CB0-907A-49EE39C4860A}"/>
              </a:ext>
            </a:extLst>
          </p:cNvPr>
          <p:cNvSpPr txBox="1"/>
          <p:nvPr/>
        </p:nvSpPr>
        <p:spPr>
          <a:xfrm>
            <a:off x="6010316" y="5970710"/>
            <a:ext cx="4410861" cy="246221"/>
          </a:xfrm>
          <a:prstGeom prst="rect">
            <a:avLst/>
          </a:prstGeom>
          <a:noFill/>
        </p:spPr>
        <p:txBody>
          <a:bodyPr wrap="square" rtlCol="0">
            <a:spAutoFit/>
          </a:bodyPr>
          <a:lstStyle/>
          <a:p>
            <a:r>
              <a:rPr lang="en-US" sz="1000" b="1" dirty="0"/>
              <a:t>Source: https://www.longlongtrail.co.uk/maps/germoff1.jpg</a:t>
            </a:r>
          </a:p>
        </p:txBody>
      </p:sp>
    </p:spTree>
    <p:extLst>
      <p:ext uri="{BB962C8B-B14F-4D97-AF65-F5344CB8AC3E}">
        <p14:creationId xmlns:p14="http://schemas.microsoft.com/office/powerpoint/2010/main" val="3239842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96E86-8727-4A96-A879-F223D4738BDF}"/>
              </a:ext>
            </a:extLst>
          </p:cNvPr>
          <p:cNvSpPr>
            <a:spLocks noGrp="1"/>
          </p:cNvSpPr>
          <p:nvPr>
            <p:ph type="title"/>
          </p:nvPr>
        </p:nvSpPr>
        <p:spPr>
          <a:xfrm>
            <a:off x="839788" y="685800"/>
            <a:ext cx="3932237" cy="430677"/>
          </a:xfrm>
        </p:spPr>
        <p:txBody>
          <a:bodyPr>
            <a:noAutofit/>
          </a:bodyPr>
          <a:lstStyle/>
          <a:p>
            <a:r>
              <a:rPr lang="en-US" sz="3600" dirty="0"/>
              <a:t>Research Question</a:t>
            </a:r>
          </a:p>
        </p:txBody>
      </p:sp>
      <p:sp>
        <p:nvSpPr>
          <p:cNvPr id="4" name="Text Placeholder 3">
            <a:extLst>
              <a:ext uri="{FF2B5EF4-FFF2-40B4-BE49-F238E27FC236}">
                <a16:creationId xmlns:a16="http://schemas.microsoft.com/office/drawing/2014/main" id="{3DC929A3-46E8-4199-8496-78664CD4407C}"/>
              </a:ext>
            </a:extLst>
          </p:cNvPr>
          <p:cNvSpPr>
            <a:spLocks noGrp="1"/>
          </p:cNvSpPr>
          <p:nvPr>
            <p:ph type="body" sz="half" idx="2"/>
          </p:nvPr>
        </p:nvSpPr>
        <p:spPr>
          <a:xfrm>
            <a:off x="839788" y="1283191"/>
            <a:ext cx="5101286" cy="4585797"/>
          </a:xfrm>
        </p:spPr>
        <p:txBody>
          <a:bodyPr/>
          <a:lstStyle/>
          <a:p>
            <a:r>
              <a:rPr lang="en-US" b="1" dirty="0">
                <a:solidFill>
                  <a:schemeClr val="accent3">
                    <a:lumMod val="75000"/>
                  </a:schemeClr>
                </a:solidFill>
                <a:ea typeface="+mn-lt"/>
                <a:cs typeface="+mn-lt"/>
              </a:rPr>
              <a:t>"How did German infantry combat loads impact the rate of advancement, levels of replenishment,</a:t>
            </a:r>
            <a:r>
              <a:rPr lang="en-US" b="1" dirty="0">
                <a:solidFill>
                  <a:schemeClr val="accent3">
                    <a:lumMod val="75000"/>
                  </a:schemeClr>
                </a:solidFill>
              </a:rPr>
              <a:t> and the ability to gain important territories?"</a:t>
            </a:r>
            <a:endParaRPr lang="en-US" dirty="0">
              <a:solidFill>
                <a:schemeClr val="accent3">
                  <a:lumMod val="75000"/>
                </a:schemeClr>
              </a:solidFill>
            </a:endParaRPr>
          </a:p>
          <a:p>
            <a:r>
              <a:rPr lang="en-US" b="1" dirty="0"/>
              <a:t>Dependent Variable</a:t>
            </a:r>
          </a:p>
          <a:p>
            <a:pPr marL="285750" indent="-285750">
              <a:buClr>
                <a:schemeClr val="accent3">
                  <a:lumMod val="75000"/>
                </a:schemeClr>
              </a:buClr>
              <a:buFont typeface="Wingdings" panose="05000000000000000000" pitchFamily="2" charset="2"/>
              <a:buChar char="§"/>
            </a:pPr>
            <a:r>
              <a:rPr lang="en-US" dirty="0">
                <a:solidFill>
                  <a:schemeClr val="accent3">
                    <a:lumMod val="75000"/>
                    <a:alpha val="70000"/>
                  </a:schemeClr>
                </a:solidFill>
              </a:rPr>
              <a:t>Important territory gained</a:t>
            </a:r>
          </a:p>
          <a:p>
            <a:pPr marL="285750" indent="-285750">
              <a:buClr>
                <a:schemeClr val="accent3">
                  <a:lumMod val="75000"/>
                </a:schemeClr>
              </a:buClr>
              <a:buFont typeface="Wingdings" panose="05000000000000000000" pitchFamily="2" charset="2"/>
              <a:buChar char="§"/>
            </a:pPr>
            <a:endParaRPr lang="en-US" dirty="0">
              <a:solidFill>
                <a:schemeClr val="accent3">
                  <a:lumMod val="75000"/>
                  <a:alpha val="70000"/>
                </a:schemeClr>
              </a:solidFill>
            </a:endParaRPr>
          </a:p>
          <a:p>
            <a:pPr>
              <a:buClr>
                <a:schemeClr val="accent3">
                  <a:lumMod val="75000"/>
                </a:schemeClr>
              </a:buClr>
            </a:pPr>
            <a:r>
              <a:rPr lang="en-US" b="1" dirty="0"/>
              <a:t>Independent Variables</a:t>
            </a:r>
          </a:p>
          <a:p>
            <a:pPr marL="285750" indent="-285750">
              <a:buClr>
                <a:schemeClr val="accent3">
                  <a:lumMod val="75000"/>
                </a:schemeClr>
              </a:buClr>
              <a:buFont typeface="Wingdings" panose="05000000000000000000" pitchFamily="2" charset="2"/>
              <a:buChar char="§"/>
            </a:pPr>
            <a:r>
              <a:rPr lang="en-US" dirty="0">
                <a:solidFill>
                  <a:schemeClr val="accent3">
                    <a:lumMod val="75000"/>
                    <a:alpha val="70000"/>
                  </a:schemeClr>
                </a:solidFill>
              </a:rPr>
              <a:t>Weight of combat load</a:t>
            </a:r>
          </a:p>
          <a:p>
            <a:pPr marL="285750" indent="-285750">
              <a:buClr>
                <a:schemeClr val="accent3">
                  <a:lumMod val="75000"/>
                </a:schemeClr>
              </a:buClr>
              <a:buFont typeface="Wingdings" panose="05000000000000000000" pitchFamily="2" charset="2"/>
              <a:buChar char="§"/>
            </a:pPr>
            <a:r>
              <a:rPr lang="en-US" dirty="0">
                <a:solidFill>
                  <a:schemeClr val="accent3">
                    <a:lumMod val="75000"/>
                    <a:alpha val="70000"/>
                  </a:schemeClr>
                </a:solidFill>
              </a:rPr>
              <a:t>Level of replenishment available (direct &amp; supply)</a:t>
            </a:r>
          </a:p>
          <a:p>
            <a:pPr marL="285750" indent="-285750">
              <a:buClr>
                <a:schemeClr val="accent3">
                  <a:lumMod val="75000"/>
                </a:schemeClr>
              </a:buClr>
              <a:buFont typeface="Wingdings" panose="05000000000000000000" pitchFamily="2" charset="2"/>
              <a:buChar char="§"/>
            </a:pPr>
            <a:r>
              <a:rPr lang="en-US" dirty="0">
                <a:solidFill>
                  <a:schemeClr val="accent3">
                    <a:lumMod val="75000"/>
                    <a:alpha val="70000"/>
                  </a:schemeClr>
                </a:solidFill>
              </a:rPr>
              <a:t>Rate of advancement</a:t>
            </a:r>
          </a:p>
        </p:txBody>
      </p:sp>
      <p:sp>
        <p:nvSpPr>
          <p:cNvPr id="6" name="TextBox 5">
            <a:extLst>
              <a:ext uri="{FF2B5EF4-FFF2-40B4-BE49-F238E27FC236}">
                <a16:creationId xmlns:a16="http://schemas.microsoft.com/office/drawing/2014/main" id="{7A1EAFA8-5FD5-4F4A-A756-57DBEF2CB3E6}"/>
              </a:ext>
            </a:extLst>
          </p:cNvPr>
          <p:cNvSpPr txBox="1"/>
          <p:nvPr/>
        </p:nvSpPr>
        <p:spPr>
          <a:xfrm>
            <a:off x="6189838" y="3429000"/>
            <a:ext cx="5464973" cy="132343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i="1" dirty="0">
                <a:solidFill>
                  <a:schemeClr val="accent3">
                    <a:lumMod val="75000"/>
                  </a:schemeClr>
                </a:solidFill>
                <a:ea typeface="+mn-lt"/>
                <a:cs typeface="+mn-lt"/>
              </a:rPr>
              <a:t>"We are all going as light as possible. All unnecessary baggage has been ruthlessly prohibited; we all left it willingly behind, buoyed up by a final hope." - Lieutenant Rudolph Binding, German Cavalry (Dragoons) 03/20/1918</a:t>
            </a:r>
            <a:endParaRPr lang="en-US" sz="1600" i="1" dirty="0">
              <a:solidFill>
                <a:schemeClr val="accent3">
                  <a:lumMod val="75000"/>
                </a:schemeClr>
              </a:solidFill>
            </a:endParaRPr>
          </a:p>
        </p:txBody>
      </p:sp>
      <p:pic>
        <p:nvPicPr>
          <p:cNvPr id="8" name="Picture 2" descr="A person riding a wave on a surfboard in the water&#10;&#10;Description automatically generated">
            <a:extLst>
              <a:ext uri="{FF2B5EF4-FFF2-40B4-BE49-F238E27FC236}">
                <a16:creationId xmlns:a16="http://schemas.microsoft.com/office/drawing/2014/main" id="{F5611BDA-5196-45D5-B770-0DE50195951D}"/>
              </a:ext>
            </a:extLst>
          </p:cNvPr>
          <p:cNvPicPr>
            <a:picLocks noChangeAspect="1"/>
          </p:cNvPicPr>
          <p:nvPr/>
        </p:nvPicPr>
        <p:blipFill>
          <a:blip r:embed="rId2"/>
          <a:stretch>
            <a:fillRect/>
          </a:stretch>
        </p:blipFill>
        <p:spPr>
          <a:xfrm>
            <a:off x="6250928" y="740292"/>
            <a:ext cx="5338208" cy="2228625"/>
          </a:xfrm>
          <a:prstGeom prst="rect">
            <a:avLst/>
          </a:prstGeom>
        </p:spPr>
      </p:pic>
      <p:sp>
        <p:nvSpPr>
          <p:cNvPr id="10" name="TextBox 9">
            <a:extLst>
              <a:ext uri="{FF2B5EF4-FFF2-40B4-BE49-F238E27FC236}">
                <a16:creationId xmlns:a16="http://schemas.microsoft.com/office/drawing/2014/main" id="{D05954F0-8E6E-4827-B8B1-0766E3476F9B}"/>
              </a:ext>
            </a:extLst>
          </p:cNvPr>
          <p:cNvSpPr txBox="1"/>
          <p:nvPr/>
        </p:nvSpPr>
        <p:spPr>
          <a:xfrm>
            <a:off x="6250927" y="2968917"/>
            <a:ext cx="5338207" cy="338554"/>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ea typeface="+mn-lt"/>
                <a:cs typeface="+mn-lt"/>
              </a:rPr>
              <a:t>German stormtroopers rush over the top during the opening hours of Operation Michael, 1918  (Source: Unknown German solider)</a:t>
            </a:r>
            <a:endParaRPr lang="en-US" sz="800" dirty="0">
              <a:solidFill>
                <a:schemeClr val="bg1"/>
              </a:solidFill>
            </a:endParaRPr>
          </a:p>
        </p:txBody>
      </p:sp>
    </p:spTree>
    <p:extLst>
      <p:ext uri="{BB962C8B-B14F-4D97-AF65-F5344CB8AC3E}">
        <p14:creationId xmlns:p14="http://schemas.microsoft.com/office/powerpoint/2010/main" val="1563321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F0E06-FE7C-4992-A37F-875F306DF4FB}"/>
              </a:ext>
            </a:extLst>
          </p:cNvPr>
          <p:cNvSpPr>
            <a:spLocks noGrp="1"/>
          </p:cNvSpPr>
          <p:nvPr>
            <p:ph type="title"/>
          </p:nvPr>
        </p:nvSpPr>
        <p:spPr>
          <a:xfrm>
            <a:off x="839788" y="685800"/>
            <a:ext cx="3932237" cy="440781"/>
          </a:xfrm>
        </p:spPr>
        <p:txBody>
          <a:bodyPr>
            <a:noAutofit/>
          </a:bodyPr>
          <a:lstStyle/>
          <a:p>
            <a:r>
              <a:rPr lang="en-US" sz="3600" dirty="0"/>
              <a:t>Battle Summary</a:t>
            </a:r>
          </a:p>
        </p:txBody>
      </p:sp>
      <p:pic>
        <p:nvPicPr>
          <p:cNvPr id="6" name="Content Placeholder 5" descr="Map&#10;&#10;Description automatically generated">
            <a:extLst>
              <a:ext uri="{FF2B5EF4-FFF2-40B4-BE49-F238E27FC236}">
                <a16:creationId xmlns:a16="http://schemas.microsoft.com/office/drawing/2014/main" id="{F57FB593-0BFA-4410-8533-D80E42F79E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3318" y="1126581"/>
            <a:ext cx="4746712" cy="3544810"/>
          </a:xfrm>
        </p:spPr>
      </p:pic>
      <p:sp>
        <p:nvSpPr>
          <p:cNvPr id="4" name="Text Placeholder 3">
            <a:extLst>
              <a:ext uri="{FF2B5EF4-FFF2-40B4-BE49-F238E27FC236}">
                <a16:creationId xmlns:a16="http://schemas.microsoft.com/office/drawing/2014/main" id="{22243CBF-4532-472F-BBA4-CC34D245F4E4}"/>
              </a:ext>
            </a:extLst>
          </p:cNvPr>
          <p:cNvSpPr>
            <a:spLocks noGrp="1"/>
          </p:cNvSpPr>
          <p:nvPr>
            <p:ph type="body" sz="half" idx="2"/>
          </p:nvPr>
        </p:nvSpPr>
        <p:spPr>
          <a:xfrm>
            <a:off x="839788" y="1161945"/>
            <a:ext cx="6015686" cy="4707043"/>
          </a:xfrm>
        </p:spPr>
        <p:txBody>
          <a:bodyPr>
            <a:normAutofit/>
          </a:bodyPr>
          <a:lstStyle/>
          <a:p>
            <a:pPr marL="285750" indent="-285750">
              <a:buClr>
                <a:schemeClr val="accent3">
                  <a:lumMod val="75000"/>
                </a:schemeClr>
              </a:buClr>
              <a:buFont typeface="Wingdings" panose="05000000000000000000" pitchFamily="2" charset="2"/>
              <a:buChar char="§"/>
            </a:pPr>
            <a:r>
              <a:rPr lang="en-US" dirty="0">
                <a:solidFill>
                  <a:schemeClr val="accent3">
                    <a:lumMod val="75000"/>
                  </a:schemeClr>
                </a:solidFill>
                <a:ea typeface="+mn-lt"/>
                <a:cs typeface="+mn-lt"/>
              </a:rPr>
              <a:t>German offensive against allied forces on the Western Front from 03/21/1918 to 04/05/1918. </a:t>
            </a:r>
            <a:endParaRPr lang="en-US"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dirty="0">
                <a:solidFill>
                  <a:schemeClr val="accent3">
                    <a:lumMod val="75000"/>
                  </a:schemeClr>
                </a:solidFill>
                <a:ea typeface="+mn-lt"/>
                <a:cs typeface="+mn-lt"/>
              </a:rPr>
              <a:t>The German General Erich Ludendorff leverages about 50   divisions of German troops freed after the treaty of Brest-</a:t>
            </a:r>
            <a:r>
              <a:rPr lang="en-US" dirty="0" err="1">
                <a:solidFill>
                  <a:schemeClr val="accent3">
                    <a:lumMod val="75000"/>
                  </a:schemeClr>
                </a:solidFill>
                <a:ea typeface="+mn-lt"/>
                <a:cs typeface="+mn-lt"/>
              </a:rPr>
              <a:t>Litvosk</a:t>
            </a:r>
            <a:r>
              <a:rPr lang="en-US" dirty="0">
                <a:solidFill>
                  <a:schemeClr val="accent3">
                    <a:lumMod val="75000"/>
                  </a:schemeClr>
                </a:solidFill>
                <a:ea typeface="+mn-lt"/>
                <a:cs typeface="+mn-lt"/>
              </a:rPr>
              <a:t> was signed, which ended Russia WW1 engagement.</a:t>
            </a:r>
            <a:endParaRPr lang="en-US"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dirty="0">
                <a:solidFill>
                  <a:schemeClr val="accent3">
                    <a:lumMod val="75000"/>
                  </a:schemeClr>
                </a:solidFill>
                <a:ea typeface="+mn-lt"/>
                <a:cs typeface="+mn-lt"/>
              </a:rPr>
              <a:t>Goal was to achieve victory before the American troops arrive to reinforce the war-weary allies.</a:t>
            </a:r>
            <a:endParaRPr lang="en-US"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dirty="0">
                <a:solidFill>
                  <a:schemeClr val="accent3">
                    <a:lumMod val="75000"/>
                  </a:schemeClr>
                </a:solidFill>
                <a:ea typeface="+mn-lt"/>
                <a:cs typeface="+mn-lt"/>
              </a:rPr>
              <a:t>The first massive early morning offensive directed at the British armies north of the Somme river, between Arras and La Fere, delivered heavy blows and casualties to the British 5th army and led to their eventual retreat.</a:t>
            </a:r>
          </a:p>
          <a:p>
            <a:pPr marL="285750" indent="-285750">
              <a:buClr>
                <a:schemeClr val="accent3">
                  <a:lumMod val="75000"/>
                </a:schemeClr>
              </a:buClr>
              <a:buFont typeface="Wingdings" panose="05000000000000000000" pitchFamily="2" charset="2"/>
              <a:buChar char="§"/>
            </a:pPr>
            <a:r>
              <a:rPr lang="en-US" dirty="0">
                <a:solidFill>
                  <a:schemeClr val="accent3">
                    <a:lumMod val="75000"/>
                  </a:schemeClr>
                </a:solidFill>
                <a:ea typeface="+mn-lt"/>
                <a:cs typeface="+mn-lt"/>
              </a:rPr>
              <a:t>The German offensive resulted in the single largest territorial gain on the Western Front since the war began in 1914.</a:t>
            </a:r>
            <a:endParaRPr lang="en-US" dirty="0">
              <a:solidFill>
                <a:schemeClr val="accent3">
                  <a:lumMod val="75000"/>
                </a:schemeClr>
              </a:solidFill>
            </a:endParaRPr>
          </a:p>
        </p:txBody>
      </p:sp>
      <p:sp>
        <p:nvSpPr>
          <p:cNvPr id="8" name="TextBox 7">
            <a:extLst>
              <a:ext uri="{FF2B5EF4-FFF2-40B4-BE49-F238E27FC236}">
                <a16:creationId xmlns:a16="http://schemas.microsoft.com/office/drawing/2014/main" id="{EEECBEE6-1735-46C4-9814-0D904E981535}"/>
              </a:ext>
            </a:extLst>
          </p:cNvPr>
          <p:cNvSpPr txBox="1"/>
          <p:nvPr/>
        </p:nvSpPr>
        <p:spPr>
          <a:xfrm>
            <a:off x="6855474" y="4623958"/>
            <a:ext cx="4844556" cy="223138"/>
          </a:xfrm>
          <a:prstGeom prst="rect">
            <a:avLst/>
          </a:prstGeom>
          <a:noFill/>
        </p:spPr>
        <p:txBody>
          <a:bodyPr wrap="square" rtlCol="0">
            <a:spAutoFit/>
          </a:bodyPr>
          <a:lstStyle/>
          <a:p>
            <a:r>
              <a:rPr lang="en-US" sz="850" b="1" dirty="0"/>
              <a:t>Source: https://nzhistory.govt.nz/media/photo/german-1918-spring-offensives-map</a:t>
            </a:r>
          </a:p>
        </p:txBody>
      </p:sp>
    </p:spTree>
    <p:extLst>
      <p:ext uri="{BB962C8B-B14F-4D97-AF65-F5344CB8AC3E}">
        <p14:creationId xmlns:p14="http://schemas.microsoft.com/office/powerpoint/2010/main" val="1770442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F0E06-FE7C-4992-A37F-875F306DF4FB}"/>
              </a:ext>
            </a:extLst>
          </p:cNvPr>
          <p:cNvSpPr>
            <a:spLocks noGrp="1"/>
          </p:cNvSpPr>
          <p:nvPr>
            <p:ph type="title"/>
          </p:nvPr>
        </p:nvSpPr>
        <p:spPr>
          <a:xfrm>
            <a:off x="839787" y="685800"/>
            <a:ext cx="5208173" cy="440781"/>
          </a:xfrm>
        </p:spPr>
        <p:txBody>
          <a:bodyPr>
            <a:noAutofit/>
          </a:bodyPr>
          <a:lstStyle/>
          <a:p>
            <a:r>
              <a:rPr lang="en-US" sz="3600" dirty="0"/>
              <a:t>Battle Summary (Cont’d)</a:t>
            </a:r>
          </a:p>
        </p:txBody>
      </p:sp>
      <p:sp>
        <p:nvSpPr>
          <p:cNvPr id="3" name="Content Placeholder 2">
            <a:extLst>
              <a:ext uri="{FF2B5EF4-FFF2-40B4-BE49-F238E27FC236}">
                <a16:creationId xmlns:a16="http://schemas.microsoft.com/office/drawing/2014/main" id="{790D44F7-0DC1-4688-B62A-A78E80B2A667}"/>
              </a:ext>
            </a:extLst>
          </p:cNvPr>
          <p:cNvSpPr>
            <a:spLocks noGrp="1"/>
          </p:cNvSpPr>
          <p:nvPr>
            <p:ph idx="1"/>
          </p:nvPr>
        </p:nvSpPr>
        <p:spPr>
          <a:xfrm>
            <a:off x="7027240" y="685801"/>
            <a:ext cx="4328148" cy="5175250"/>
          </a:xfrm>
        </p:spPr>
        <p:txBody>
          <a:bodyPr/>
          <a:lstStyle/>
          <a:p>
            <a:endParaRPr lang="en-US" dirty="0"/>
          </a:p>
        </p:txBody>
      </p:sp>
      <p:sp>
        <p:nvSpPr>
          <p:cNvPr id="4" name="Text Placeholder 3">
            <a:extLst>
              <a:ext uri="{FF2B5EF4-FFF2-40B4-BE49-F238E27FC236}">
                <a16:creationId xmlns:a16="http://schemas.microsoft.com/office/drawing/2014/main" id="{22243CBF-4532-472F-BBA4-CC34D245F4E4}"/>
              </a:ext>
            </a:extLst>
          </p:cNvPr>
          <p:cNvSpPr>
            <a:spLocks noGrp="1"/>
          </p:cNvSpPr>
          <p:nvPr>
            <p:ph type="body" sz="half" idx="2"/>
          </p:nvPr>
        </p:nvSpPr>
        <p:spPr>
          <a:xfrm>
            <a:off x="839788" y="1161945"/>
            <a:ext cx="6015686" cy="4707043"/>
          </a:xfrm>
        </p:spPr>
        <p:txBody>
          <a:bodyPr>
            <a:normAutofit/>
          </a:bodyPr>
          <a:lstStyle/>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The Germans advanced almost 40 miles and took about 70,000 prisoners.  </a:t>
            </a:r>
            <a:endParaRPr lang="en-US" sz="17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Despite these gains, Allied forces were able to assemble new troops to slow the offensive, and because the German offensive was not connected to any broader strategic objectives, the army could not maintain an adequate supply of munitions, food, and troop reinforcements to provide  support to the front line.</a:t>
            </a:r>
            <a:endParaRPr lang="en-US" sz="17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Consequently, the German army suffered fatigue and exhaustion because of limited resources. General Erich Ludendorff called off the offensive on April 5, 1918.</a:t>
            </a:r>
            <a:endParaRPr lang="en-US" sz="1700" dirty="0">
              <a:solidFill>
                <a:schemeClr val="accent3">
                  <a:lumMod val="75000"/>
                </a:schemeClr>
              </a:solidFill>
            </a:endParaRPr>
          </a:p>
        </p:txBody>
      </p:sp>
      <p:pic>
        <p:nvPicPr>
          <p:cNvPr id="6" name="Picture 2" descr="A group of people in uniform&#10;&#10;Description automatically generated">
            <a:extLst>
              <a:ext uri="{FF2B5EF4-FFF2-40B4-BE49-F238E27FC236}">
                <a16:creationId xmlns:a16="http://schemas.microsoft.com/office/drawing/2014/main" id="{EDE3CB83-3CA0-4440-A1AF-11F06C6CC1C6}"/>
              </a:ext>
            </a:extLst>
          </p:cNvPr>
          <p:cNvPicPr>
            <a:picLocks noChangeAspect="1"/>
          </p:cNvPicPr>
          <p:nvPr/>
        </p:nvPicPr>
        <p:blipFill>
          <a:blip r:embed="rId2"/>
          <a:stretch>
            <a:fillRect/>
          </a:stretch>
        </p:blipFill>
        <p:spPr>
          <a:xfrm>
            <a:off x="7027239" y="505077"/>
            <a:ext cx="4676087" cy="5509294"/>
          </a:xfrm>
          <a:prstGeom prst="rect">
            <a:avLst/>
          </a:prstGeom>
        </p:spPr>
      </p:pic>
      <p:sp>
        <p:nvSpPr>
          <p:cNvPr id="8" name="TextBox 7">
            <a:extLst>
              <a:ext uri="{FF2B5EF4-FFF2-40B4-BE49-F238E27FC236}">
                <a16:creationId xmlns:a16="http://schemas.microsoft.com/office/drawing/2014/main" id="{62916887-23BE-4AD3-BC98-4B3CA04E2E4D}"/>
              </a:ext>
            </a:extLst>
          </p:cNvPr>
          <p:cNvSpPr txBox="1"/>
          <p:nvPr/>
        </p:nvSpPr>
        <p:spPr>
          <a:xfrm>
            <a:off x="7027240" y="6014370"/>
            <a:ext cx="4676086" cy="338554"/>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rPr>
              <a:t>Soldiers</a:t>
            </a:r>
            <a:r>
              <a:rPr lang="en-US" sz="800" dirty="0">
                <a:solidFill>
                  <a:schemeClr val="bg1"/>
                </a:solidFill>
                <a:ea typeface="+mn-lt"/>
                <a:cs typeface="+mn-lt"/>
              </a:rPr>
              <a:t> of the 55th British Division gassed on April 10, 1918 during the Battle of the Lys (Source:  </a:t>
            </a:r>
            <a:r>
              <a:rPr lang="en-US" sz="800" dirty="0" err="1">
                <a:solidFill>
                  <a:schemeClr val="bg1"/>
                </a:solidFill>
                <a:ea typeface="+mn-lt"/>
                <a:cs typeface="+mn-lt"/>
              </a:rPr>
              <a:t>Deutches</a:t>
            </a:r>
            <a:r>
              <a:rPr lang="en-US" sz="800" dirty="0">
                <a:solidFill>
                  <a:schemeClr val="bg1"/>
                </a:solidFill>
                <a:ea typeface="+mn-lt"/>
                <a:cs typeface="+mn-lt"/>
              </a:rPr>
              <a:t> </a:t>
            </a:r>
            <a:r>
              <a:rPr lang="en-US" sz="800" dirty="0" err="1">
                <a:solidFill>
                  <a:schemeClr val="bg1"/>
                </a:solidFill>
                <a:ea typeface="+mn-lt"/>
                <a:cs typeface="+mn-lt"/>
              </a:rPr>
              <a:t>Bundesarchiv</a:t>
            </a:r>
            <a:r>
              <a:rPr lang="en-US" sz="800" dirty="0">
                <a:solidFill>
                  <a:schemeClr val="bg1"/>
                </a:solidFill>
                <a:ea typeface="+mn-lt"/>
                <a:cs typeface="+mn-lt"/>
              </a:rPr>
              <a:t>) </a:t>
            </a:r>
            <a:endParaRPr lang="en-US" sz="800" dirty="0">
              <a:solidFill>
                <a:schemeClr val="bg1"/>
              </a:solidFill>
            </a:endParaRPr>
          </a:p>
        </p:txBody>
      </p:sp>
    </p:spTree>
    <p:extLst>
      <p:ext uri="{BB962C8B-B14F-4D97-AF65-F5344CB8AC3E}">
        <p14:creationId xmlns:p14="http://schemas.microsoft.com/office/powerpoint/2010/main" val="519594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BB8C86C-9EFB-4253-91D9-DA36D18D76DF}"/>
              </a:ext>
            </a:extLst>
          </p:cNvPr>
          <p:cNvGraphicFramePr>
            <a:graphicFrameLocks noGrp="1"/>
          </p:cNvGraphicFramePr>
          <p:nvPr>
            <p:extLst>
              <p:ext uri="{D42A27DB-BD31-4B8C-83A1-F6EECF244321}">
                <p14:modId xmlns:p14="http://schemas.microsoft.com/office/powerpoint/2010/main" val="1304383946"/>
              </p:ext>
            </p:extLst>
          </p:nvPr>
        </p:nvGraphicFramePr>
        <p:xfrm>
          <a:off x="511866" y="1062566"/>
          <a:ext cx="11097038" cy="5303520"/>
        </p:xfrm>
        <a:graphic>
          <a:graphicData uri="http://schemas.openxmlformats.org/drawingml/2006/table">
            <a:tbl>
              <a:tblPr firstRow="1" bandRow="1">
                <a:tableStyleId>{5C22544A-7EE6-4342-B048-85BDC9FD1C3A}</a:tableStyleId>
              </a:tblPr>
              <a:tblGrid>
                <a:gridCol w="1630016">
                  <a:extLst>
                    <a:ext uri="{9D8B030D-6E8A-4147-A177-3AD203B41FA5}">
                      <a16:colId xmlns:a16="http://schemas.microsoft.com/office/drawing/2014/main" val="702269539"/>
                    </a:ext>
                  </a:extLst>
                </a:gridCol>
                <a:gridCol w="854765">
                  <a:extLst>
                    <a:ext uri="{9D8B030D-6E8A-4147-A177-3AD203B41FA5}">
                      <a16:colId xmlns:a16="http://schemas.microsoft.com/office/drawing/2014/main" val="4146355334"/>
                    </a:ext>
                  </a:extLst>
                </a:gridCol>
                <a:gridCol w="8612257">
                  <a:extLst>
                    <a:ext uri="{9D8B030D-6E8A-4147-A177-3AD203B41FA5}">
                      <a16:colId xmlns:a16="http://schemas.microsoft.com/office/drawing/2014/main" val="2434258236"/>
                    </a:ext>
                  </a:extLst>
                </a:gridCol>
              </a:tblGrid>
              <a:tr h="370840">
                <a:tc>
                  <a:txBody>
                    <a:bodyPr/>
                    <a:lstStyle/>
                    <a:p>
                      <a:r>
                        <a:rPr lang="en-US" dirty="0"/>
                        <a:t>Date</a:t>
                      </a:r>
                    </a:p>
                  </a:txBody>
                  <a:tcPr/>
                </a:tc>
                <a:tc>
                  <a:txBody>
                    <a:bodyPr/>
                    <a:lstStyle/>
                    <a:p>
                      <a:r>
                        <a:rPr lang="en-US" dirty="0"/>
                        <a:t>Time</a:t>
                      </a:r>
                    </a:p>
                  </a:txBody>
                  <a:tcPr/>
                </a:tc>
                <a:tc>
                  <a:txBody>
                    <a:bodyPr/>
                    <a:lstStyle/>
                    <a:p>
                      <a:r>
                        <a:rPr lang="en-US" dirty="0"/>
                        <a:t>Event</a:t>
                      </a:r>
                    </a:p>
                  </a:txBody>
                  <a:tcPr/>
                </a:tc>
                <a:extLst>
                  <a:ext uri="{0D108BD9-81ED-4DB2-BD59-A6C34878D82A}">
                    <a16:rowId xmlns:a16="http://schemas.microsoft.com/office/drawing/2014/main" val="148509480"/>
                  </a:ext>
                </a:extLst>
              </a:tr>
              <a:tr h="370840">
                <a:tc>
                  <a:txBody>
                    <a:bodyPr/>
                    <a:lstStyle/>
                    <a:p>
                      <a:r>
                        <a:rPr lang="en-US" sz="1600" dirty="0">
                          <a:solidFill>
                            <a:schemeClr val="accent3">
                              <a:lumMod val="75000"/>
                            </a:schemeClr>
                          </a:solidFill>
                        </a:rPr>
                        <a:t>March 21, 1918</a:t>
                      </a:r>
                    </a:p>
                  </a:txBody>
                  <a:tcPr/>
                </a:tc>
                <a:tc>
                  <a:txBody>
                    <a:bodyPr/>
                    <a:lstStyle/>
                    <a:p>
                      <a:r>
                        <a:rPr lang="en-US" sz="1600" dirty="0">
                          <a:solidFill>
                            <a:schemeClr val="accent3">
                              <a:lumMod val="75000"/>
                            </a:schemeClr>
                          </a:solidFill>
                        </a:rPr>
                        <a:t>0440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accent3">
                              <a:lumMod val="75000"/>
                            </a:schemeClr>
                          </a:solidFill>
                          <a:ea typeface="+mn-lt"/>
                          <a:cs typeface="+mn-lt"/>
                        </a:rPr>
                        <a:t>04:40: The German army began its offensive with a barrage of 6,473-gun artillery (1,160,000 shells) bombardment using 65 divisions from the German 2</a:t>
                      </a:r>
                      <a:r>
                        <a:rPr lang="en-US" sz="1600" baseline="30000" dirty="0">
                          <a:solidFill>
                            <a:schemeClr val="accent3">
                              <a:lumMod val="75000"/>
                            </a:schemeClr>
                          </a:solidFill>
                          <a:ea typeface="+mn-lt"/>
                          <a:cs typeface="+mn-lt"/>
                        </a:rPr>
                        <a:t>nd</a:t>
                      </a:r>
                      <a:r>
                        <a:rPr lang="en-US" sz="1600" dirty="0">
                          <a:solidFill>
                            <a:schemeClr val="accent3">
                              <a:lumMod val="75000"/>
                            </a:schemeClr>
                          </a:solidFill>
                          <a:ea typeface="+mn-lt"/>
                          <a:cs typeface="+mn-lt"/>
                        </a:rPr>
                        <a:t>, 17</a:t>
                      </a:r>
                      <a:r>
                        <a:rPr lang="en-US" sz="1600" baseline="30000" dirty="0">
                          <a:solidFill>
                            <a:schemeClr val="accent3">
                              <a:lumMod val="75000"/>
                            </a:schemeClr>
                          </a:solidFill>
                          <a:ea typeface="+mn-lt"/>
                          <a:cs typeface="+mn-lt"/>
                        </a:rPr>
                        <a:t>th</a:t>
                      </a:r>
                      <a:r>
                        <a:rPr lang="en-US" sz="1600" dirty="0">
                          <a:solidFill>
                            <a:schemeClr val="accent3">
                              <a:lumMod val="75000"/>
                            </a:schemeClr>
                          </a:solidFill>
                          <a:ea typeface="+mn-lt"/>
                          <a:cs typeface="+mn-lt"/>
                        </a:rPr>
                        <a:t>, and 18</a:t>
                      </a:r>
                      <a:r>
                        <a:rPr lang="en-US" sz="1600" baseline="30000" dirty="0">
                          <a:solidFill>
                            <a:schemeClr val="accent3">
                              <a:lumMod val="75000"/>
                            </a:schemeClr>
                          </a:solidFill>
                          <a:ea typeface="+mn-lt"/>
                          <a:cs typeface="+mn-lt"/>
                        </a:rPr>
                        <a:t>th</a:t>
                      </a:r>
                      <a:r>
                        <a:rPr lang="en-US" sz="1600" dirty="0">
                          <a:solidFill>
                            <a:schemeClr val="accent3">
                              <a:lumMod val="75000"/>
                            </a:schemeClr>
                          </a:solidFill>
                          <a:ea typeface="+mn-lt"/>
                          <a:cs typeface="+mn-lt"/>
                        </a:rPr>
                        <a:t> Armies to attack British 3</a:t>
                      </a:r>
                      <a:r>
                        <a:rPr lang="en-US" sz="1600" baseline="30000" dirty="0">
                          <a:solidFill>
                            <a:schemeClr val="accent3">
                              <a:lumMod val="75000"/>
                            </a:schemeClr>
                          </a:solidFill>
                          <a:ea typeface="+mn-lt"/>
                          <a:cs typeface="+mn-lt"/>
                        </a:rPr>
                        <a:t>rd</a:t>
                      </a:r>
                      <a:r>
                        <a:rPr lang="en-US" sz="1600" dirty="0">
                          <a:solidFill>
                            <a:schemeClr val="accent3">
                              <a:lumMod val="75000"/>
                            </a:schemeClr>
                          </a:solidFill>
                          <a:ea typeface="+mn-lt"/>
                          <a:cs typeface="+mn-lt"/>
                        </a:rPr>
                        <a:t>, 4</a:t>
                      </a:r>
                      <a:r>
                        <a:rPr lang="en-US" sz="1600" baseline="30000" dirty="0">
                          <a:solidFill>
                            <a:schemeClr val="accent3">
                              <a:lumMod val="75000"/>
                            </a:schemeClr>
                          </a:solidFill>
                          <a:ea typeface="+mn-lt"/>
                          <a:cs typeface="+mn-lt"/>
                        </a:rPr>
                        <a:t>th</a:t>
                      </a:r>
                      <a:r>
                        <a:rPr lang="en-US" sz="1600" dirty="0">
                          <a:solidFill>
                            <a:schemeClr val="accent3">
                              <a:lumMod val="75000"/>
                            </a:schemeClr>
                          </a:solidFill>
                          <a:ea typeface="+mn-lt"/>
                          <a:cs typeface="+mn-lt"/>
                        </a:rPr>
                        <a:t>,  and 5</a:t>
                      </a:r>
                      <a:r>
                        <a:rPr lang="en-US" sz="1600" baseline="30000" dirty="0">
                          <a:solidFill>
                            <a:schemeClr val="accent3">
                              <a:lumMod val="75000"/>
                            </a:schemeClr>
                          </a:solidFill>
                          <a:ea typeface="+mn-lt"/>
                          <a:cs typeface="+mn-lt"/>
                        </a:rPr>
                        <a:t>th</a:t>
                      </a:r>
                      <a:r>
                        <a:rPr lang="en-US" sz="1600" dirty="0">
                          <a:solidFill>
                            <a:schemeClr val="accent3">
                              <a:lumMod val="75000"/>
                            </a:schemeClr>
                          </a:solidFill>
                          <a:ea typeface="+mn-lt"/>
                          <a:cs typeface="+mn-lt"/>
                        </a:rPr>
                        <a:t> Armies along a 60-mile front in the Somme</a:t>
                      </a:r>
                      <a:r>
                        <a:rPr lang="en-US" sz="1800" dirty="0">
                          <a:solidFill>
                            <a:schemeClr val="bg1"/>
                          </a:solidFill>
                          <a:ea typeface="+mn-lt"/>
                          <a:cs typeface="+mn-lt"/>
                        </a:rPr>
                        <a:t> </a:t>
                      </a:r>
                      <a:endParaRPr lang="en-US" sz="1800" dirty="0">
                        <a:solidFill>
                          <a:schemeClr val="bg1"/>
                        </a:solidFill>
                      </a:endParaRPr>
                    </a:p>
                  </a:txBody>
                  <a:tcPr/>
                </a:tc>
                <a:extLst>
                  <a:ext uri="{0D108BD9-81ED-4DB2-BD59-A6C34878D82A}">
                    <a16:rowId xmlns:a16="http://schemas.microsoft.com/office/drawing/2014/main" val="905026726"/>
                  </a:ext>
                </a:extLst>
              </a:tr>
              <a:tr h="370840">
                <a:tc>
                  <a:txBody>
                    <a:bodyPr/>
                    <a:lstStyle/>
                    <a:p>
                      <a:endParaRPr lang="en-US" sz="1600">
                        <a:solidFill>
                          <a:schemeClr val="accent3">
                            <a:lumMod val="75000"/>
                          </a:schemeClr>
                        </a:solidFill>
                      </a:endParaRPr>
                    </a:p>
                  </a:txBody>
                  <a:tcPr/>
                </a:tc>
                <a:tc>
                  <a:txBody>
                    <a:bodyPr/>
                    <a:lstStyle/>
                    <a:p>
                      <a:r>
                        <a:rPr lang="en-US" sz="1600" dirty="0">
                          <a:solidFill>
                            <a:schemeClr val="accent3">
                              <a:lumMod val="75000"/>
                            </a:schemeClr>
                          </a:solidFill>
                        </a:rPr>
                        <a:t>0940</a:t>
                      </a:r>
                    </a:p>
                  </a:txBody>
                  <a:tcPr/>
                </a:tc>
                <a:tc>
                  <a:txBody>
                    <a:bodyPr/>
                    <a:lstStyle/>
                    <a:p>
                      <a:r>
                        <a:rPr lang="en-US" sz="1600" dirty="0">
                          <a:solidFill>
                            <a:schemeClr val="accent3">
                              <a:lumMod val="75000"/>
                            </a:schemeClr>
                          </a:solidFill>
                          <a:ea typeface="+mn-lt"/>
                          <a:cs typeface="+mn-lt"/>
                        </a:rPr>
                        <a:t>Creeping barrage (‘</a:t>
                      </a:r>
                      <a:r>
                        <a:rPr lang="en-US" sz="1600" dirty="0" err="1">
                          <a:solidFill>
                            <a:schemeClr val="accent3">
                              <a:lumMod val="75000"/>
                            </a:schemeClr>
                          </a:solidFill>
                          <a:ea typeface="+mn-lt"/>
                          <a:cs typeface="+mn-lt"/>
                        </a:rPr>
                        <a:t>Feuerwalz</a:t>
                      </a:r>
                      <a:r>
                        <a:rPr lang="en-US" sz="1600" dirty="0">
                          <a:solidFill>
                            <a:schemeClr val="accent3">
                              <a:lumMod val="75000"/>
                            </a:schemeClr>
                          </a:solidFill>
                          <a:ea typeface="+mn-lt"/>
                          <a:cs typeface="+mn-lt"/>
                        </a:rPr>
                        <a:t>’)  begins with Stormtroopers advance (220 meters every 4 minutes)</a:t>
                      </a:r>
                      <a:endParaRPr lang="en-US" sz="1600" dirty="0">
                        <a:solidFill>
                          <a:schemeClr val="accent3">
                            <a:lumMod val="75000"/>
                          </a:schemeClr>
                        </a:solidFill>
                      </a:endParaRPr>
                    </a:p>
                  </a:txBody>
                  <a:tcPr/>
                </a:tc>
                <a:extLst>
                  <a:ext uri="{0D108BD9-81ED-4DB2-BD59-A6C34878D82A}">
                    <a16:rowId xmlns:a16="http://schemas.microsoft.com/office/drawing/2014/main" val="3097214311"/>
                  </a:ext>
                </a:extLst>
              </a:tr>
              <a:tr h="370840">
                <a:tc>
                  <a:txBody>
                    <a:bodyPr/>
                    <a:lstStyle/>
                    <a:p>
                      <a:endParaRPr lang="en-US" sz="1600">
                        <a:solidFill>
                          <a:schemeClr val="accent3">
                            <a:lumMod val="75000"/>
                          </a:schemeClr>
                        </a:solidFill>
                      </a:endParaRPr>
                    </a:p>
                  </a:txBody>
                  <a:tcPr/>
                </a:tc>
                <a:tc>
                  <a:txBody>
                    <a:bodyPr/>
                    <a:lstStyle/>
                    <a:p>
                      <a:r>
                        <a:rPr lang="en-US" sz="1600" dirty="0">
                          <a:solidFill>
                            <a:schemeClr val="accent3">
                              <a:lumMod val="75000"/>
                            </a:schemeClr>
                          </a:solidFill>
                        </a:rPr>
                        <a:t>1015</a:t>
                      </a:r>
                    </a:p>
                  </a:txBody>
                  <a:tcPr/>
                </a:tc>
                <a:tc>
                  <a:txBody>
                    <a:bodyPr/>
                    <a:lstStyle/>
                    <a:p>
                      <a:r>
                        <a:rPr lang="en-US" sz="1600" dirty="0">
                          <a:solidFill>
                            <a:schemeClr val="accent3">
                              <a:lumMod val="75000"/>
                            </a:schemeClr>
                          </a:solidFill>
                          <a:ea typeface="+mn-lt"/>
                          <a:cs typeface="+mn-lt"/>
                        </a:rPr>
                        <a:t>Amid fog - evidence of collapse of weaker Southern positions in British 5th Army</a:t>
                      </a:r>
                      <a:endParaRPr lang="en-US" sz="1600" dirty="0">
                        <a:solidFill>
                          <a:schemeClr val="accent3">
                            <a:lumMod val="75000"/>
                          </a:schemeClr>
                        </a:solidFill>
                      </a:endParaRPr>
                    </a:p>
                  </a:txBody>
                  <a:tcPr/>
                </a:tc>
                <a:extLst>
                  <a:ext uri="{0D108BD9-81ED-4DB2-BD59-A6C34878D82A}">
                    <a16:rowId xmlns:a16="http://schemas.microsoft.com/office/drawing/2014/main" val="601321620"/>
                  </a:ext>
                </a:extLst>
              </a:tr>
              <a:tr h="370840">
                <a:tc>
                  <a:txBody>
                    <a:bodyPr/>
                    <a:lstStyle/>
                    <a:p>
                      <a:r>
                        <a:rPr lang="en-US" sz="1600" dirty="0">
                          <a:solidFill>
                            <a:schemeClr val="accent3">
                              <a:lumMod val="75000"/>
                            </a:schemeClr>
                          </a:solidFill>
                        </a:rPr>
                        <a:t>March 22, 1918</a:t>
                      </a:r>
                    </a:p>
                  </a:txBody>
                  <a:tcPr/>
                </a:tc>
                <a:tc>
                  <a:txBody>
                    <a:bodyPr/>
                    <a:lstStyle/>
                    <a:p>
                      <a:endParaRPr lang="en-US" sz="1600" dirty="0">
                        <a:solidFill>
                          <a:schemeClr val="accent3">
                            <a:lumMod val="75000"/>
                          </a:schemeClr>
                        </a:solidFill>
                      </a:endParaRPr>
                    </a:p>
                  </a:txBody>
                  <a:tcPr/>
                </a:tc>
                <a:tc>
                  <a:txBody>
                    <a:bodyPr/>
                    <a:lstStyle/>
                    <a:p>
                      <a:r>
                        <a:rPr lang="en-US" sz="1600" dirty="0">
                          <a:solidFill>
                            <a:schemeClr val="accent3">
                              <a:lumMod val="75000"/>
                            </a:schemeClr>
                          </a:solidFill>
                        </a:rPr>
                        <a:t>Kaiser confers Iron Cross with Golden Rays on Hindenburg</a:t>
                      </a:r>
                    </a:p>
                  </a:txBody>
                  <a:tcPr/>
                </a:tc>
                <a:extLst>
                  <a:ext uri="{0D108BD9-81ED-4DB2-BD59-A6C34878D82A}">
                    <a16:rowId xmlns:a16="http://schemas.microsoft.com/office/drawing/2014/main" val="143174978"/>
                  </a:ext>
                </a:extLst>
              </a:tr>
              <a:tr h="370840">
                <a:tc>
                  <a:txBody>
                    <a:bodyPr/>
                    <a:lstStyle/>
                    <a:p>
                      <a:r>
                        <a:rPr lang="en-US" sz="1600" dirty="0">
                          <a:solidFill>
                            <a:schemeClr val="accent3">
                              <a:lumMod val="75000"/>
                            </a:schemeClr>
                          </a:solidFill>
                        </a:rPr>
                        <a:t>March 23, 1918</a:t>
                      </a:r>
                    </a:p>
                  </a:txBody>
                  <a:tcPr/>
                </a:tc>
                <a:tc>
                  <a:txBody>
                    <a:bodyPr/>
                    <a:lstStyle/>
                    <a:p>
                      <a:endParaRPr lang="en-US" sz="1600" dirty="0">
                        <a:solidFill>
                          <a:schemeClr val="accent3">
                            <a:lumMod val="75000"/>
                          </a:schemeClr>
                        </a:solidFill>
                      </a:endParaRPr>
                    </a:p>
                  </a:txBody>
                  <a:tcPr/>
                </a:tc>
                <a:tc>
                  <a:txBody>
                    <a:bodyPr/>
                    <a:lstStyle/>
                    <a:p>
                      <a:r>
                        <a:rPr lang="en-US" sz="1600" dirty="0">
                          <a:solidFill>
                            <a:schemeClr val="accent3">
                              <a:lumMod val="75000"/>
                            </a:schemeClr>
                          </a:solidFill>
                        </a:rPr>
                        <a:t>Paris shelled by long-range gun</a:t>
                      </a:r>
                    </a:p>
                  </a:txBody>
                  <a:tcPr/>
                </a:tc>
                <a:extLst>
                  <a:ext uri="{0D108BD9-81ED-4DB2-BD59-A6C34878D82A}">
                    <a16:rowId xmlns:a16="http://schemas.microsoft.com/office/drawing/2014/main" val="1599824334"/>
                  </a:ext>
                </a:extLst>
              </a:tr>
              <a:tr h="370840">
                <a:tc>
                  <a:txBody>
                    <a:bodyPr/>
                    <a:lstStyle/>
                    <a:p>
                      <a:r>
                        <a:rPr lang="en-US" sz="1600" dirty="0">
                          <a:solidFill>
                            <a:schemeClr val="accent3">
                              <a:lumMod val="75000"/>
                            </a:schemeClr>
                          </a:solidFill>
                        </a:rPr>
                        <a:t>March 26, 1918</a:t>
                      </a:r>
                    </a:p>
                  </a:txBody>
                  <a:tcPr/>
                </a:tc>
                <a:tc>
                  <a:txBody>
                    <a:bodyPr/>
                    <a:lstStyle/>
                    <a:p>
                      <a:endParaRPr lang="en-US" sz="1600" dirty="0">
                        <a:solidFill>
                          <a:schemeClr val="accent3">
                            <a:lumMod val="75000"/>
                          </a:schemeClr>
                        </a:solidFill>
                      </a:endParaRPr>
                    </a:p>
                  </a:txBody>
                  <a:tcPr/>
                </a:tc>
                <a:tc>
                  <a:txBody>
                    <a:bodyPr/>
                    <a:lstStyle/>
                    <a:p>
                      <a:r>
                        <a:rPr lang="en-US" sz="1600" dirty="0">
                          <a:solidFill>
                            <a:schemeClr val="accent3">
                              <a:lumMod val="75000"/>
                            </a:schemeClr>
                          </a:solidFill>
                          <a:ea typeface="+mn-lt"/>
                          <a:cs typeface="+mn-lt"/>
                        </a:rPr>
                        <a:t>At a strategic conference in </a:t>
                      </a:r>
                      <a:r>
                        <a:rPr lang="en-US" sz="1600" dirty="0" err="1">
                          <a:solidFill>
                            <a:schemeClr val="accent3">
                              <a:lumMod val="75000"/>
                            </a:schemeClr>
                          </a:solidFill>
                          <a:ea typeface="+mn-lt"/>
                          <a:cs typeface="+mn-lt"/>
                        </a:rPr>
                        <a:t>Doullens</a:t>
                      </a:r>
                      <a:r>
                        <a:rPr lang="en-US" sz="1600" dirty="0">
                          <a:solidFill>
                            <a:schemeClr val="accent3">
                              <a:lumMod val="75000"/>
                            </a:schemeClr>
                          </a:solidFill>
                          <a:ea typeface="+mn-lt"/>
                          <a:cs typeface="+mn-lt"/>
                        </a:rPr>
                        <a:t>, France, the British and French agreed to appoint an Allied Supreme Commander on the Western Front, in place of the separate commanders they had been using, to better coordinate their efforts. Ferdinand Foch, Petain's highly regarded chief of staff, accepts the position</a:t>
                      </a:r>
                      <a:endParaRPr lang="en-US" sz="1600" dirty="0">
                        <a:solidFill>
                          <a:schemeClr val="accent3">
                            <a:lumMod val="75000"/>
                          </a:schemeClr>
                        </a:solidFill>
                      </a:endParaRPr>
                    </a:p>
                  </a:txBody>
                  <a:tcPr/>
                </a:tc>
                <a:extLst>
                  <a:ext uri="{0D108BD9-81ED-4DB2-BD59-A6C34878D82A}">
                    <a16:rowId xmlns:a16="http://schemas.microsoft.com/office/drawing/2014/main" val="1166078545"/>
                  </a:ext>
                </a:extLst>
              </a:tr>
              <a:tr h="370840">
                <a:tc>
                  <a:txBody>
                    <a:bodyPr/>
                    <a:lstStyle/>
                    <a:p>
                      <a:r>
                        <a:rPr lang="en-US" sz="1600" dirty="0">
                          <a:solidFill>
                            <a:schemeClr val="accent3">
                              <a:lumMod val="75000"/>
                            </a:schemeClr>
                          </a:solidFill>
                        </a:rPr>
                        <a:t>April 1, 1918</a:t>
                      </a:r>
                    </a:p>
                  </a:txBody>
                  <a:tcPr/>
                </a:tc>
                <a:tc>
                  <a:txBody>
                    <a:bodyPr/>
                    <a:lstStyle/>
                    <a:p>
                      <a:endParaRPr lang="en-US" sz="1600">
                        <a:solidFill>
                          <a:schemeClr val="accent3">
                            <a:lumMod val="75000"/>
                          </a:schemeClr>
                        </a:solidFill>
                      </a:endParaRPr>
                    </a:p>
                  </a:txBody>
                  <a:tcPr/>
                </a:tc>
                <a:tc>
                  <a:txBody>
                    <a:bodyPr/>
                    <a:lstStyle/>
                    <a:p>
                      <a:r>
                        <a:rPr lang="en-US" sz="1600" dirty="0">
                          <a:solidFill>
                            <a:schemeClr val="accent3">
                              <a:lumMod val="75000"/>
                            </a:schemeClr>
                          </a:solidFill>
                          <a:ea typeface="+mn-lt"/>
                          <a:cs typeface="+mn-lt"/>
                        </a:rPr>
                        <a:t>Britain's Royal Air Force (RAF) is founded upon the merging of the Royal Flying Corps and Royal Naval Air Service</a:t>
                      </a:r>
                      <a:endParaRPr lang="en-US" sz="1600" dirty="0">
                        <a:solidFill>
                          <a:schemeClr val="accent3">
                            <a:lumMod val="75000"/>
                          </a:schemeClr>
                        </a:solidFill>
                      </a:endParaRPr>
                    </a:p>
                  </a:txBody>
                  <a:tcPr/>
                </a:tc>
                <a:extLst>
                  <a:ext uri="{0D108BD9-81ED-4DB2-BD59-A6C34878D82A}">
                    <a16:rowId xmlns:a16="http://schemas.microsoft.com/office/drawing/2014/main" val="4134839191"/>
                  </a:ext>
                </a:extLst>
              </a:tr>
              <a:tr h="370840">
                <a:tc>
                  <a:txBody>
                    <a:bodyPr/>
                    <a:lstStyle/>
                    <a:p>
                      <a:r>
                        <a:rPr lang="en-US" sz="1600" dirty="0">
                          <a:solidFill>
                            <a:schemeClr val="accent3">
                              <a:lumMod val="75000"/>
                            </a:schemeClr>
                          </a:solidFill>
                        </a:rPr>
                        <a:t>April 5, 1918</a:t>
                      </a:r>
                    </a:p>
                  </a:txBody>
                  <a:tcPr/>
                </a:tc>
                <a:tc>
                  <a:txBody>
                    <a:bodyPr/>
                    <a:lstStyle/>
                    <a:p>
                      <a:endParaRPr lang="en-US" sz="1600">
                        <a:solidFill>
                          <a:schemeClr val="accent3">
                            <a:lumMod val="75000"/>
                          </a:schemeClr>
                        </a:solidFill>
                      </a:endParaRPr>
                    </a:p>
                  </a:txBody>
                  <a:tcPr/>
                </a:tc>
                <a:tc>
                  <a:txBody>
                    <a:bodyPr/>
                    <a:lstStyle/>
                    <a:p>
                      <a:r>
                        <a:rPr lang="en-US" sz="1600" dirty="0">
                          <a:solidFill>
                            <a:schemeClr val="accent3">
                              <a:lumMod val="75000"/>
                            </a:schemeClr>
                          </a:solidFill>
                          <a:ea typeface="+mn-lt"/>
                          <a:cs typeface="+mn-lt"/>
                        </a:rPr>
                        <a:t>General Erich Ludendorff called off Operation Michael offensive</a:t>
                      </a:r>
                      <a:endParaRPr lang="en-US" sz="1600" dirty="0">
                        <a:solidFill>
                          <a:schemeClr val="accent3">
                            <a:lumMod val="75000"/>
                          </a:schemeClr>
                        </a:solidFill>
                      </a:endParaRPr>
                    </a:p>
                  </a:txBody>
                  <a:tcPr/>
                </a:tc>
                <a:extLst>
                  <a:ext uri="{0D108BD9-81ED-4DB2-BD59-A6C34878D82A}">
                    <a16:rowId xmlns:a16="http://schemas.microsoft.com/office/drawing/2014/main" val="4029892915"/>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07171079"/>
                  </a:ext>
                </a:extLst>
              </a:tr>
            </a:tbl>
          </a:graphicData>
        </a:graphic>
      </p:graphicFrame>
      <p:sp>
        <p:nvSpPr>
          <p:cNvPr id="3" name="Title 1">
            <a:extLst>
              <a:ext uri="{FF2B5EF4-FFF2-40B4-BE49-F238E27FC236}">
                <a16:creationId xmlns:a16="http://schemas.microsoft.com/office/drawing/2014/main" id="{644BA9A0-3512-4127-8385-507B022BAFD1}"/>
              </a:ext>
            </a:extLst>
          </p:cNvPr>
          <p:cNvSpPr txBox="1">
            <a:spLocks/>
          </p:cNvSpPr>
          <p:nvPr/>
        </p:nvSpPr>
        <p:spPr>
          <a:xfrm>
            <a:off x="834818" y="586409"/>
            <a:ext cx="5070974" cy="440781"/>
          </a:xfrm>
          <a:prstGeom prst="rect">
            <a:avLst/>
          </a:prstGeom>
        </p:spPr>
        <p:txBody>
          <a:bodyPr>
            <a:noAutofit/>
          </a:bodyPr>
          <a:lst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a:lstStyle>
          <a:p>
            <a:r>
              <a:rPr lang="en-US" sz="3600" dirty="0"/>
              <a:t>Battle Timeline</a:t>
            </a:r>
          </a:p>
        </p:txBody>
      </p:sp>
    </p:spTree>
    <p:extLst>
      <p:ext uri="{BB962C8B-B14F-4D97-AF65-F5344CB8AC3E}">
        <p14:creationId xmlns:p14="http://schemas.microsoft.com/office/powerpoint/2010/main" val="2547182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F0E06-FE7C-4992-A37F-875F306DF4FB}"/>
              </a:ext>
            </a:extLst>
          </p:cNvPr>
          <p:cNvSpPr>
            <a:spLocks noGrp="1"/>
          </p:cNvSpPr>
          <p:nvPr>
            <p:ph type="title"/>
          </p:nvPr>
        </p:nvSpPr>
        <p:spPr>
          <a:xfrm>
            <a:off x="839788" y="685800"/>
            <a:ext cx="5070974" cy="829917"/>
          </a:xfrm>
        </p:spPr>
        <p:txBody>
          <a:bodyPr>
            <a:noAutofit/>
          </a:bodyPr>
          <a:lstStyle/>
          <a:p>
            <a:r>
              <a:rPr lang="en-US" sz="3600" dirty="0"/>
              <a:t>Assumptions and Historical Accuracies</a:t>
            </a:r>
          </a:p>
        </p:txBody>
      </p:sp>
      <p:sp>
        <p:nvSpPr>
          <p:cNvPr id="4" name="Text Placeholder 3">
            <a:extLst>
              <a:ext uri="{FF2B5EF4-FFF2-40B4-BE49-F238E27FC236}">
                <a16:creationId xmlns:a16="http://schemas.microsoft.com/office/drawing/2014/main" id="{22243CBF-4532-472F-BBA4-CC34D245F4E4}"/>
              </a:ext>
            </a:extLst>
          </p:cNvPr>
          <p:cNvSpPr>
            <a:spLocks noGrp="1"/>
          </p:cNvSpPr>
          <p:nvPr>
            <p:ph type="body" sz="half" idx="2"/>
          </p:nvPr>
        </p:nvSpPr>
        <p:spPr>
          <a:xfrm>
            <a:off x="785122" y="1629462"/>
            <a:ext cx="6015686" cy="4707043"/>
          </a:xfrm>
        </p:spPr>
        <p:txBody>
          <a:bodyPr>
            <a:normAutofit/>
          </a:bodyPr>
          <a:lstStyle/>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Terrain and weather conditions will not be considered  </a:t>
            </a:r>
            <a:endParaRPr lang="en-US" sz="17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Static attack values will be used, although we know all troops are equally skilled</a:t>
            </a:r>
            <a:endParaRPr lang="en-US" sz="17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Static win/loss values coordinates will be used, notwithstanding all troops retreat under same circumstances</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Historically accurate troops count and movement speed will be used</a:t>
            </a:r>
          </a:p>
          <a:p>
            <a:pPr marL="285750" indent="-285750">
              <a:buClr>
                <a:schemeClr val="accent3">
                  <a:lumMod val="75000"/>
                </a:schemeClr>
              </a:buClr>
              <a:buFont typeface="Wingdings" panose="05000000000000000000" pitchFamily="2" charset="2"/>
              <a:buChar char="§"/>
            </a:pPr>
            <a:endParaRPr lang="en-US" sz="1700" dirty="0">
              <a:solidFill>
                <a:schemeClr val="accent3">
                  <a:lumMod val="75000"/>
                </a:schemeClr>
              </a:solidFill>
              <a:ea typeface="+mn-lt"/>
              <a:cs typeface="+mn-lt"/>
            </a:endParaRPr>
          </a:p>
          <a:p>
            <a:pPr marL="285750" indent="-285750">
              <a:buClr>
                <a:schemeClr val="accent3">
                  <a:lumMod val="75000"/>
                </a:schemeClr>
              </a:buClr>
              <a:buFont typeface="Wingdings" panose="05000000000000000000" pitchFamily="2" charset="2"/>
              <a:buChar char="§"/>
            </a:pPr>
            <a:endParaRPr lang="en-US" sz="1700" dirty="0">
              <a:solidFill>
                <a:schemeClr val="accent3">
                  <a:lumMod val="75000"/>
                </a:schemeClr>
              </a:solidFill>
            </a:endParaRPr>
          </a:p>
        </p:txBody>
      </p:sp>
      <p:pic>
        <p:nvPicPr>
          <p:cNvPr id="5" name="Picture 3" descr="A person riding a horse drawn carriage&#10;&#10;Description automatically generated">
            <a:extLst>
              <a:ext uri="{FF2B5EF4-FFF2-40B4-BE49-F238E27FC236}">
                <a16:creationId xmlns:a16="http://schemas.microsoft.com/office/drawing/2014/main" id="{397CC9C9-0C39-42B4-8580-90F1DB2A97CB}"/>
              </a:ext>
            </a:extLst>
          </p:cNvPr>
          <p:cNvPicPr>
            <a:picLocks noChangeAspect="1"/>
          </p:cNvPicPr>
          <p:nvPr/>
        </p:nvPicPr>
        <p:blipFill>
          <a:blip r:embed="rId2"/>
          <a:stretch>
            <a:fillRect/>
          </a:stretch>
        </p:blipFill>
        <p:spPr>
          <a:xfrm>
            <a:off x="7062037" y="1007106"/>
            <a:ext cx="4616441" cy="3462331"/>
          </a:xfrm>
          <a:prstGeom prst="rect">
            <a:avLst/>
          </a:prstGeom>
        </p:spPr>
      </p:pic>
      <p:sp>
        <p:nvSpPr>
          <p:cNvPr id="10" name="TextBox 9">
            <a:extLst>
              <a:ext uri="{FF2B5EF4-FFF2-40B4-BE49-F238E27FC236}">
                <a16:creationId xmlns:a16="http://schemas.microsoft.com/office/drawing/2014/main" id="{A5D4AE1C-06F2-4613-934A-EB17116AC8A8}"/>
              </a:ext>
            </a:extLst>
          </p:cNvPr>
          <p:cNvSpPr txBox="1"/>
          <p:nvPr/>
        </p:nvSpPr>
        <p:spPr>
          <a:xfrm>
            <a:off x="7062037" y="4469437"/>
            <a:ext cx="4651228" cy="338554"/>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latin typeface="Arial"/>
                <a:cs typeface="Arial"/>
              </a:rPr>
              <a:t>British troops in retreat in March 1918</a:t>
            </a:r>
            <a:endParaRPr lang="en-US" sz="800">
              <a:solidFill>
                <a:schemeClr val="bg1"/>
              </a:solidFill>
              <a:latin typeface="Neue Haas Grotesk Text Pro"/>
              <a:cs typeface="Arial"/>
            </a:endParaRPr>
          </a:p>
          <a:p>
            <a:r>
              <a:rPr lang="en-US" sz="800">
                <a:solidFill>
                  <a:schemeClr val="bg1"/>
                </a:solidFill>
                <a:latin typeface="Arial"/>
                <a:cs typeface="Arial"/>
              </a:rPr>
              <a:t>(Source: Unknown)</a:t>
            </a:r>
          </a:p>
        </p:txBody>
      </p:sp>
    </p:spTree>
    <p:extLst>
      <p:ext uri="{BB962C8B-B14F-4D97-AF65-F5344CB8AC3E}">
        <p14:creationId xmlns:p14="http://schemas.microsoft.com/office/powerpoint/2010/main" val="3570066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AA07-643F-4FA1-AB2D-4ECF8C006969}"/>
              </a:ext>
            </a:extLst>
          </p:cNvPr>
          <p:cNvSpPr>
            <a:spLocks noGrp="1"/>
          </p:cNvSpPr>
          <p:nvPr>
            <p:ph type="title"/>
          </p:nvPr>
        </p:nvSpPr>
        <p:spPr>
          <a:xfrm>
            <a:off x="838200" y="681037"/>
            <a:ext cx="10515600" cy="640867"/>
          </a:xfrm>
        </p:spPr>
        <p:txBody>
          <a:bodyPr>
            <a:normAutofit/>
          </a:bodyPr>
          <a:lstStyle/>
          <a:p>
            <a:r>
              <a:rPr lang="en-US" sz="3600" dirty="0"/>
              <a:t>Key Agents and Behaviors</a:t>
            </a:r>
          </a:p>
        </p:txBody>
      </p:sp>
      <p:sp>
        <p:nvSpPr>
          <p:cNvPr id="3" name="Content Placeholder 2">
            <a:extLst>
              <a:ext uri="{FF2B5EF4-FFF2-40B4-BE49-F238E27FC236}">
                <a16:creationId xmlns:a16="http://schemas.microsoft.com/office/drawing/2014/main" id="{5C451836-CC12-4CBB-9CEA-58D169E1D8EF}"/>
              </a:ext>
            </a:extLst>
          </p:cNvPr>
          <p:cNvSpPr>
            <a:spLocks noGrp="1"/>
          </p:cNvSpPr>
          <p:nvPr>
            <p:ph sz="half" idx="1"/>
          </p:nvPr>
        </p:nvSpPr>
        <p:spPr/>
        <p:txBody>
          <a:bodyPr>
            <a:normAutofit fontScale="85000" lnSpcReduction="10000"/>
          </a:bodyPr>
          <a:lstStyle/>
          <a:p>
            <a:pPr marL="228600" indent="0">
              <a:buNone/>
            </a:pPr>
            <a:r>
              <a:rPr lang="en-US" b="1" dirty="0"/>
              <a:t>Germans</a:t>
            </a:r>
          </a:p>
          <a:p>
            <a:pPr marL="114300" indent="0">
              <a:buClr>
                <a:schemeClr val="accent3">
                  <a:lumMod val="75000"/>
                </a:schemeClr>
              </a:buClr>
              <a:buNone/>
            </a:pPr>
            <a:r>
              <a:rPr lang="en-US" sz="1700" b="1" dirty="0">
                <a:solidFill>
                  <a:schemeClr val="accent3">
                    <a:lumMod val="75000"/>
                  </a:schemeClr>
                </a:solidFill>
                <a:ea typeface="+mn-lt"/>
                <a:cs typeface="+mn-lt"/>
              </a:rPr>
              <a:t>Attacking Divisions</a:t>
            </a:r>
          </a:p>
          <a:p>
            <a:pPr marL="400050" indent="-285750">
              <a:buClr>
                <a:schemeClr val="accent3">
                  <a:lumMod val="75000"/>
                </a:schemeClr>
              </a:buClr>
              <a:buFont typeface="Wingdings"/>
              <a:buChar char="§"/>
            </a:pPr>
            <a:r>
              <a:rPr lang="en-US" sz="1700" dirty="0">
                <a:solidFill>
                  <a:schemeClr val="accent3">
                    <a:lumMod val="75000"/>
                  </a:schemeClr>
                </a:solidFill>
                <a:ea typeface="+mn-lt"/>
                <a:cs typeface="+mn-lt"/>
              </a:rPr>
              <a:t>1 square right to left per second</a:t>
            </a:r>
          </a:p>
          <a:p>
            <a:pPr marL="742950" lvl="1" indent="-285750">
              <a:buClr>
                <a:schemeClr val="accent3">
                  <a:lumMod val="75000"/>
                </a:schemeClr>
              </a:buClr>
              <a:buFont typeface="Wingdings"/>
              <a:buChar char="§"/>
            </a:pPr>
            <a:r>
              <a:rPr lang="en-US" sz="1300" dirty="0">
                <a:solidFill>
                  <a:schemeClr val="accent3">
                    <a:lumMod val="75000"/>
                  </a:schemeClr>
                </a:solidFill>
                <a:ea typeface="+mn-lt"/>
                <a:cs typeface="+mn-lt"/>
              </a:rPr>
              <a:t>Affected by the slider</a:t>
            </a:r>
          </a:p>
          <a:p>
            <a:pPr marL="400050" indent="-285750">
              <a:buClr>
                <a:schemeClr val="accent3">
                  <a:lumMod val="75000"/>
                </a:schemeClr>
              </a:buClr>
              <a:buFont typeface="Wingdings"/>
              <a:buChar char="§"/>
            </a:pPr>
            <a:r>
              <a:rPr lang="en-US" sz="1600" dirty="0">
                <a:solidFill>
                  <a:schemeClr val="accent3">
                    <a:lumMod val="75000"/>
                  </a:schemeClr>
                </a:solidFill>
                <a:ea typeface="+mn-lt"/>
                <a:cs typeface="+mn-lt"/>
              </a:rPr>
              <a:t>+1 attack/sec </a:t>
            </a:r>
          </a:p>
          <a:p>
            <a:pPr marL="400050" indent="-285750">
              <a:buClr>
                <a:schemeClr val="accent3">
                  <a:lumMod val="75000"/>
                </a:schemeClr>
              </a:buClr>
              <a:buFont typeface="Wingdings"/>
              <a:buChar char="§"/>
            </a:pPr>
            <a:r>
              <a:rPr lang="en-US" sz="1600" dirty="0">
                <a:solidFill>
                  <a:schemeClr val="accent3">
                    <a:lumMod val="75000"/>
                  </a:schemeClr>
                </a:solidFill>
                <a:ea typeface="+mn-lt"/>
                <a:cs typeface="+mn-lt"/>
              </a:rPr>
              <a:t>100 health</a:t>
            </a:r>
          </a:p>
          <a:p>
            <a:pPr marL="400050" indent="-285750">
              <a:buClr>
                <a:schemeClr val="accent3">
                  <a:lumMod val="75000"/>
                </a:schemeClr>
              </a:buClr>
              <a:buFont typeface="Wingdings"/>
              <a:buChar char="§"/>
            </a:pPr>
            <a:r>
              <a:rPr lang="en-US" sz="1600" dirty="0">
                <a:solidFill>
                  <a:schemeClr val="accent3">
                    <a:lumMod val="75000"/>
                  </a:schemeClr>
                </a:solidFill>
                <a:ea typeface="+mn-lt"/>
                <a:cs typeface="+mn-lt"/>
              </a:rPr>
              <a:t>Variable weight parameters</a:t>
            </a:r>
          </a:p>
          <a:p>
            <a:pPr marL="400050" indent="-285750">
              <a:buClr>
                <a:schemeClr val="accent3">
                  <a:lumMod val="75000"/>
                </a:schemeClr>
              </a:buClr>
              <a:buFont typeface="Wingdings"/>
              <a:buChar char="§"/>
            </a:pPr>
            <a:r>
              <a:rPr lang="en-US" sz="1600" dirty="0">
                <a:solidFill>
                  <a:schemeClr val="accent3">
                    <a:lumMod val="75000"/>
                  </a:schemeClr>
                </a:solidFill>
                <a:ea typeface="+mn-lt"/>
                <a:cs typeface="+mn-lt"/>
              </a:rPr>
              <a:t>Variable speed parameters</a:t>
            </a:r>
          </a:p>
          <a:p>
            <a:pPr marL="400050" indent="-285750">
              <a:buClr>
                <a:schemeClr val="accent3">
                  <a:lumMod val="75000"/>
                </a:schemeClr>
              </a:buClr>
              <a:buFont typeface="Wingdings"/>
              <a:buChar char="§"/>
            </a:pPr>
            <a:r>
              <a:rPr lang="en-US" sz="1600" dirty="0">
                <a:solidFill>
                  <a:schemeClr val="accent3">
                    <a:lumMod val="75000"/>
                  </a:schemeClr>
                </a:solidFill>
                <a:ea typeface="+mn-lt"/>
                <a:cs typeface="+mn-lt"/>
              </a:rPr>
              <a:t>Potential bonuses and detriments depending on certain conditions </a:t>
            </a:r>
            <a:endParaRPr lang="en-US" sz="1600" dirty="0">
              <a:solidFill>
                <a:schemeClr val="accent3">
                  <a:lumMod val="75000"/>
                </a:schemeClr>
              </a:solidFill>
            </a:endParaRPr>
          </a:p>
          <a:p>
            <a:pPr marL="228600" indent="0">
              <a:buNone/>
            </a:pPr>
            <a:endParaRPr lang="en-US" sz="1600" dirty="0"/>
          </a:p>
          <a:p>
            <a:pPr marL="228600" indent="0">
              <a:buNone/>
            </a:pPr>
            <a:r>
              <a:rPr lang="en-US" dirty="0">
                <a:solidFill>
                  <a:schemeClr val="bg1"/>
                </a:solidFill>
                <a:ea typeface="+mn-lt"/>
                <a:cs typeface="+mn-lt"/>
              </a:rPr>
              <a:t>1 square right to left per second</a:t>
            </a:r>
            <a:endParaRPr lang="en-US" dirty="0"/>
          </a:p>
        </p:txBody>
      </p:sp>
      <p:sp>
        <p:nvSpPr>
          <p:cNvPr id="4" name="Content Placeholder 3">
            <a:extLst>
              <a:ext uri="{FF2B5EF4-FFF2-40B4-BE49-F238E27FC236}">
                <a16:creationId xmlns:a16="http://schemas.microsoft.com/office/drawing/2014/main" id="{481A7EC6-7C6B-404C-9788-3EB27EE303E1}"/>
              </a:ext>
            </a:extLst>
          </p:cNvPr>
          <p:cNvSpPr>
            <a:spLocks noGrp="1"/>
          </p:cNvSpPr>
          <p:nvPr>
            <p:ph sz="half" idx="2"/>
          </p:nvPr>
        </p:nvSpPr>
        <p:spPr/>
        <p:txBody>
          <a:bodyPr>
            <a:normAutofit fontScale="85000" lnSpcReduction="10000"/>
          </a:bodyPr>
          <a:lstStyle/>
          <a:p>
            <a:pPr marL="228600" indent="0">
              <a:buNone/>
            </a:pPr>
            <a:r>
              <a:rPr lang="en-US" b="1" dirty="0"/>
              <a:t>British</a:t>
            </a:r>
          </a:p>
          <a:p>
            <a:pPr marL="114300" indent="0">
              <a:buClr>
                <a:schemeClr val="accent3">
                  <a:lumMod val="75000"/>
                </a:schemeClr>
              </a:buClr>
              <a:buNone/>
            </a:pPr>
            <a:r>
              <a:rPr lang="en-US" sz="1700" b="1" dirty="0">
                <a:solidFill>
                  <a:schemeClr val="accent3">
                    <a:lumMod val="75000"/>
                  </a:schemeClr>
                </a:solidFill>
                <a:ea typeface="+mn-lt"/>
                <a:cs typeface="+mn-lt"/>
              </a:rPr>
              <a:t>Defending Divisions</a:t>
            </a:r>
          </a:p>
          <a:p>
            <a:pPr marL="400050" indent="-285750">
              <a:buClr>
                <a:schemeClr val="accent3">
                  <a:lumMod val="75000"/>
                </a:schemeClr>
              </a:buClr>
            </a:pPr>
            <a:r>
              <a:rPr lang="en-US" sz="1700" dirty="0">
                <a:solidFill>
                  <a:schemeClr val="accent3">
                    <a:lumMod val="75000"/>
                  </a:schemeClr>
                </a:solidFill>
                <a:ea typeface="+mn-lt"/>
                <a:cs typeface="+mn-lt"/>
              </a:rPr>
              <a:t>Retreats when overrun </a:t>
            </a:r>
            <a:endParaRPr lang="en-US" sz="1700" dirty="0">
              <a:solidFill>
                <a:schemeClr val="accent3">
                  <a:lumMod val="75000"/>
                </a:schemeClr>
              </a:solidFill>
            </a:endParaRPr>
          </a:p>
          <a:p>
            <a:pPr marL="400050" indent="-285750">
              <a:buClr>
                <a:schemeClr val="accent3">
                  <a:lumMod val="75000"/>
                </a:schemeClr>
              </a:buClr>
            </a:pPr>
            <a:r>
              <a:rPr lang="en-US" sz="1700" dirty="0">
                <a:solidFill>
                  <a:schemeClr val="accent3">
                    <a:lumMod val="75000"/>
                  </a:schemeClr>
                </a:solidFill>
                <a:ea typeface="+mn-lt"/>
                <a:cs typeface="+mn-lt"/>
              </a:rPr>
              <a:t>+.75 attack/sec </a:t>
            </a:r>
          </a:p>
          <a:p>
            <a:pPr marL="400050" indent="-285750">
              <a:buClr>
                <a:schemeClr val="accent3">
                  <a:lumMod val="75000"/>
                </a:schemeClr>
              </a:buClr>
            </a:pPr>
            <a:r>
              <a:rPr lang="en-US" sz="1700" dirty="0">
                <a:solidFill>
                  <a:schemeClr val="accent3">
                    <a:lumMod val="75000"/>
                  </a:schemeClr>
                </a:solidFill>
                <a:ea typeface="+mn-lt"/>
                <a:cs typeface="+mn-lt"/>
              </a:rPr>
              <a:t>100 health</a:t>
            </a:r>
          </a:p>
          <a:p>
            <a:pPr marL="400050" indent="-285750">
              <a:buClr>
                <a:schemeClr val="accent3">
                  <a:lumMod val="75000"/>
                </a:schemeClr>
              </a:buClr>
            </a:pPr>
            <a:r>
              <a:rPr lang="en-US" sz="1700" dirty="0">
                <a:solidFill>
                  <a:schemeClr val="accent3">
                    <a:lumMod val="75000"/>
                  </a:schemeClr>
                </a:solidFill>
                <a:ea typeface="+mn-lt"/>
                <a:cs typeface="+mn-lt"/>
              </a:rPr>
              <a:t>Potential speed boost when overrun </a:t>
            </a:r>
          </a:p>
          <a:p>
            <a:pPr marL="400050" indent="-285750">
              <a:buClr>
                <a:schemeClr val="accent3">
                  <a:lumMod val="75000"/>
                </a:schemeClr>
              </a:buClr>
            </a:pPr>
            <a:r>
              <a:rPr lang="en-US" sz="1700" dirty="0">
                <a:solidFill>
                  <a:schemeClr val="accent3">
                    <a:lumMod val="75000"/>
                  </a:schemeClr>
                </a:solidFill>
                <a:ea typeface="+mn-lt"/>
                <a:cs typeface="+mn-lt"/>
              </a:rPr>
              <a:t>Potential health boost when “regrouped” after retreat </a:t>
            </a:r>
            <a:endParaRPr lang="en-US" sz="1700" b="1" dirty="0">
              <a:solidFill>
                <a:schemeClr val="accent3">
                  <a:lumMod val="75000"/>
                </a:schemeClr>
              </a:solidFill>
            </a:endParaRPr>
          </a:p>
        </p:txBody>
      </p:sp>
    </p:spTree>
    <p:extLst>
      <p:ext uri="{BB962C8B-B14F-4D97-AF65-F5344CB8AC3E}">
        <p14:creationId xmlns:p14="http://schemas.microsoft.com/office/powerpoint/2010/main" val="504970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E79-D87B-4764-B9A1-5D6052A8C7FF}"/>
              </a:ext>
            </a:extLst>
          </p:cNvPr>
          <p:cNvSpPr>
            <a:spLocks noGrp="1"/>
          </p:cNvSpPr>
          <p:nvPr>
            <p:ph type="title"/>
          </p:nvPr>
        </p:nvSpPr>
        <p:spPr>
          <a:xfrm>
            <a:off x="838199" y="681037"/>
            <a:ext cx="10646465" cy="685593"/>
          </a:xfrm>
        </p:spPr>
        <p:txBody>
          <a:bodyPr>
            <a:normAutofit/>
          </a:bodyPr>
          <a:lstStyle/>
          <a:p>
            <a:r>
              <a:rPr lang="en-US" sz="3600" dirty="0"/>
              <a:t>Agent Behavior Examples</a:t>
            </a:r>
          </a:p>
        </p:txBody>
      </p:sp>
      <p:grpSp>
        <p:nvGrpSpPr>
          <p:cNvPr id="14" name="Group 13">
            <a:extLst>
              <a:ext uri="{FF2B5EF4-FFF2-40B4-BE49-F238E27FC236}">
                <a16:creationId xmlns:a16="http://schemas.microsoft.com/office/drawing/2014/main" id="{8586AFAF-62AE-4E52-9009-BA5475EC6B7E}"/>
              </a:ext>
            </a:extLst>
          </p:cNvPr>
          <p:cNvGrpSpPr/>
          <p:nvPr/>
        </p:nvGrpSpPr>
        <p:grpSpPr>
          <a:xfrm>
            <a:off x="1311573" y="1657732"/>
            <a:ext cx="4463302" cy="3867449"/>
            <a:chOff x="1362635" y="1115662"/>
            <a:chExt cx="4463302" cy="3867449"/>
          </a:xfrm>
        </p:grpSpPr>
        <p:pic>
          <p:nvPicPr>
            <p:cNvPr id="15" name="Picture 3" descr="Diagram&#10;&#10;Description automatically generated">
              <a:extLst>
                <a:ext uri="{FF2B5EF4-FFF2-40B4-BE49-F238E27FC236}">
                  <a16:creationId xmlns:a16="http://schemas.microsoft.com/office/drawing/2014/main" id="{D6789E62-09CE-407E-B431-B9563973BF16}"/>
                </a:ext>
              </a:extLst>
            </p:cNvPr>
            <p:cNvPicPr>
              <a:picLocks noChangeAspect="1"/>
            </p:cNvPicPr>
            <p:nvPr/>
          </p:nvPicPr>
          <p:blipFill>
            <a:blip r:embed="rId2"/>
            <a:stretch>
              <a:fillRect/>
            </a:stretch>
          </p:blipFill>
          <p:spPr>
            <a:xfrm>
              <a:off x="1362636" y="1115662"/>
              <a:ext cx="4457700" cy="1836410"/>
            </a:xfrm>
            <a:prstGeom prst="rect">
              <a:avLst/>
            </a:prstGeom>
          </p:spPr>
        </p:pic>
        <p:pic>
          <p:nvPicPr>
            <p:cNvPr id="16" name="Picture 4" descr="Shape, arrow&#10;&#10;Description automatically generated">
              <a:extLst>
                <a:ext uri="{FF2B5EF4-FFF2-40B4-BE49-F238E27FC236}">
                  <a16:creationId xmlns:a16="http://schemas.microsoft.com/office/drawing/2014/main" id="{ECF758AD-7CC0-4720-9F77-7AC35E4D4F51}"/>
                </a:ext>
              </a:extLst>
            </p:cNvPr>
            <p:cNvPicPr>
              <a:picLocks noChangeAspect="1"/>
            </p:cNvPicPr>
            <p:nvPr/>
          </p:nvPicPr>
          <p:blipFill>
            <a:blip r:embed="rId3"/>
            <a:stretch>
              <a:fillRect/>
            </a:stretch>
          </p:blipFill>
          <p:spPr>
            <a:xfrm>
              <a:off x="1362635" y="3370873"/>
              <a:ext cx="4463302" cy="1612238"/>
            </a:xfrm>
            <a:prstGeom prst="rect">
              <a:avLst/>
            </a:prstGeom>
          </p:spPr>
        </p:pic>
      </p:grpSp>
      <p:sp>
        <p:nvSpPr>
          <p:cNvPr id="18" name="TextBox 17">
            <a:extLst>
              <a:ext uri="{FF2B5EF4-FFF2-40B4-BE49-F238E27FC236}">
                <a16:creationId xmlns:a16="http://schemas.microsoft.com/office/drawing/2014/main" id="{53964051-33C2-4880-BA7F-0CC4C86D1F4A}"/>
              </a:ext>
            </a:extLst>
          </p:cNvPr>
          <p:cNvSpPr txBox="1"/>
          <p:nvPr/>
        </p:nvSpPr>
        <p:spPr>
          <a:xfrm>
            <a:off x="6689327" y="1582340"/>
            <a:ext cx="497316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33351E"/>
                </a:solidFill>
                <a:latin typeface="Avenir Next LT Pro (Body)"/>
              </a:rPr>
              <a:t>German Attacking Divisions</a:t>
            </a:r>
          </a:p>
          <a:p>
            <a:pPr marL="285750" indent="-285750">
              <a:buFont typeface="Wingdings"/>
              <a:buChar char="§"/>
            </a:pPr>
            <a:r>
              <a:rPr lang="en-US" sz="1600" dirty="0">
                <a:solidFill>
                  <a:schemeClr val="accent3">
                    <a:lumMod val="75000"/>
                  </a:schemeClr>
                </a:solidFill>
              </a:rPr>
              <a:t>If successful overrun condition occurs, Germans pause and then move forward to attack towards a British Division</a:t>
            </a:r>
          </a:p>
          <a:p>
            <a:endParaRPr lang="en-US" dirty="0">
              <a:solidFill>
                <a:srgbClr val="000000"/>
              </a:solidFill>
            </a:endParaRPr>
          </a:p>
          <a:p>
            <a:endParaRPr lang="en-US" dirty="0"/>
          </a:p>
          <a:p>
            <a:endParaRPr lang="en-US" dirty="0"/>
          </a:p>
          <a:p>
            <a:endParaRPr lang="en-US" dirty="0"/>
          </a:p>
          <a:p>
            <a:endParaRPr lang="en-US" dirty="0">
              <a:solidFill>
                <a:srgbClr val="000000"/>
              </a:solidFill>
            </a:endParaRPr>
          </a:p>
          <a:p>
            <a:r>
              <a:rPr lang="en-US" sz="2400" b="1" dirty="0">
                <a:solidFill>
                  <a:srgbClr val="33351E"/>
                </a:solidFill>
              </a:rPr>
              <a:t>British Defending Divisions</a:t>
            </a: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If square overrun, then retreat and regroup</a:t>
            </a:r>
          </a:p>
          <a:p>
            <a:pPr marL="742950" lvl="1" indent="-285750">
              <a:buFont typeface="Wingdings"/>
              <a:buChar char="§"/>
            </a:pPr>
            <a:r>
              <a:rPr lang="en-US" sz="1400" dirty="0">
                <a:solidFill>
                  <a:schemeClr val="accent3">
                    <a:lumMod val="75000"/>
                  </a:schemeClr>
                </a:solidFill>
              </a:rPr>
              <a:t>Upon regroup, short health upgrade</a:t>
            </a:r>
          </a:p>
        </p:txBody>
      </p:sp>
    </p:spTree>
    <p:extLst>
      <p:ext uri="{BB962C8B-B14F-4D97-AF65-F5344CB8AC3E}">
        <p14:creationId xmlns:p14="http://schemas.microsoft.com/office/powerpoint/2010/main" val="1779376976"/>
      </p:ext>
    </p:extLst>
  </p:cSld>
  <p:clrMapOvr>
    <a:masterClrMapping/>
  </p:clrMapOvr>
</p:sld>
</file>

<file path=ppt/theme/theme1.xml><?xml version="1.0" encoding="utf-8"?>
<a:theme xmlns:a="http://schemas.openxmlformats.org/drawingml/2006/main" name="LuminousVTI">
  <a:themeElements>
    <a:clrScheme name="AnalogousFromLightSeedLeftStep">
      <a:dk1>
        <a:srgbClr val="000000"/>
      </a:dk1>
      <a:lt1>
        <a:srgbClr val="FFFFFF"/>
      </a:lt1>
      <a:dk2>
        <a:srgbClr val="33351E"/>
      </a:dk2>
      <a:lt2>
        <a:srgbClr val="E8E2E3"/>
      </a:lt2>
      <a:accent1>
        <a:srgbClr val="63AF9D"/>
      </a:accent1>
      <a:accent2>
        <a:srgbClr val="56B376"/>
      </a:accent2>
      <a:accent3>
        <a:srgbClr val="62B25C"/>
      </a:accent3>
      <a:accent4>
        <a:srgbClr val="80AE53"/>
      </a:accent4>
      <a:accent5>
        <a:srgbClr val="A0A662"/>
      </a:accent5>
      <a:accent6>
        <a:srgbClr val="BC9C58"/>
      </a:accent6>
      <a:hlink>
        <a:srgbClr val="AE697A"/>
      </a:hlink>
      <a:folHlink>
        <a:srgbClr val="7F7F7F"/>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docProps/app.xml><?xml version="1.0" encoding="utf-8"?>
<Properties xmlns="http://schemas.openxmlformats.org/officeDocument/2006/extended-properties" xmlns:vt="http://schemas.openxmlformats.org/officeDocument/2006/docPropsVTypes">
  <TotalTime>237</TotalTime>
  <Words>1292</Words>
  <Application>Microsoft Office PowerPoint</Application>
  <PresentationFormat>Widescreen</PresentationFormat>
  <Paragraphs>132</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Avenir Next LT Pro</vt:lpstr>
      <vt:lpstr>Avenir Next LT Pro (Body)</vt:lpstr>
      <vt:lpstr>Neue Haas Grotesk Text Pro</vt:lpstr>
      <vt:lpstr>Sabon Next LT</vt:lpstr>
      <vt:lpstr>Wingdings</vt:lpstr>
      <vt:lpstr>LuminousVTI</vt:lpstr>
      <vt:lpstr>PowerPoint Presentation</vt:lpstr>
      <vt:lpstr>Introduction</vt:lpstr>
      <vt:lpstr>Research Question</vt:lpstr>
      <vt:lpstr>Battle Summary</vt:lpstr>
      <vt:lpstr>Battle Summary (Cont’d)</vt:lpstr>
      <vt:lpstr>PowerPoint Presentation</vt:lpstr>
      <vt:lpstr>Assumptions and Historical Accuracies</vt:lpstr>
      <vt:lpstr>Key Agents and Behaviors</vt:lpstr>
      <vt:lpstr>Agent Behavior Examples</vt:lpstr>
      <vt:lpstr>Model Implementation and Status Code</vt:lpstr>
      <vt:lpstr>Running Model</vt:lpstr>
      <vt:lpstr>Model Next Steps and Challenges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Bisi Adedokun</dc:creator>
  <cp:lastModifiedBy>Bisi Adedokun</cp:lastModifiedBy>
  <cp:revision>43</cp:revision>
  <dcterms:created xsi:type="dcterms:W3CDTF">2020-10-26T16:00:47Z</dcterms:created>
  <dcterms:modified xsi:type="dcterms:W3CDTF">2020-10-26T19:58:24Z</dcterms:modified>
</cp:coreProperties>
</file>